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7"/>
  </p:notesMasterIdLst>
  <p:sldIdLst>
    <p:sldId id="256" r:id="rId3"/>
    <p:sldId id="261" r:id="rId4"/>
    <p:sldId id="262" r:id="rId5"/>
    <p:sldId id="263" r:id="rId6"/>
    <p:sldId id="257" r:id="rId7"/>
    <p:sldId id="267" r:id="rId8"/>
    <p:sldId id="369" r:id="rId9"/>
    <p:sldId id="370" r:id="rId10"/>
    <p:sldId id="392" r:id="rId11"/>
    <p:sldId id="372" r:id="rId12"/>
    <p:sldId id="381" r:id="rId13"/>
    <p:sldId id="397" r:id="rId14"/>
    <p:sldId id="410" r:id="rId15"/>
    <p:sldId id="382" r:id="rId16"/>
    <p:sldId id="398" r:id="rId17"/>
    <p:sldId id="383" r:id="rId18"/>
    <p:sldId id="384" r:id="rId19"/>
    <p:sldId id="405" r:id="rId20"/>
    <p:sldId id="426" r:id="rId21"/>
    <p:sldId id="407" r:id="rId22"/>
    <p:sldId id="385" r:id="rId23"/>
    <p:sldId id="406" r:id="rId24"/>
    <p:sldId id="409" r:id="rId25"/>
    <p:sldId id="408" r:id="rId26"/>
    <p:sldId id="422" r:id="rId27"/>
    <p:sldId id="427" r:id="rId28"/>
    <p:sldId id="421" r:id="rId29"/>
    <p:sldId id="399" r:id="rId30"/>
    <p:sldId id="412" r:id="rId31"/>
    <p:sldId id="419" r:id="rId32"/>
    <p:sldId id="394" r:id="rId33"/>
    <p:sldId id="371" r:id="rId34"/>
    <p:sldId id="377" r:id="rId35"/>
    <p:sldId id="374" r:id="rId36"/>
    <p:sldId id="378" r:id="rId37"/>
    <p:sldId id="401" r:id="rId38"/>
    <p:sldId id="379" r:id="rId39"/>
    <p:sldId id="424" r:id="rId40"/>
    <p:sldId id="395" r:id="rId41"/>
    <p:sldId id="428" r:id="rId42"/>
    <p:sldId id="361" r:id="rId43"/>
    <p:sldId id="403" r:id="rId44"/>
    <p:sldId id="414" r:id="rId45"/>
    <p:sldId id="415" r:id="rId46"/>
    <p:sldId id="417" r:id="rId47"/>
    <p:sldId id="416" r:id="rId48"/>
    <p:sldId id="418" r:id="rId49"/>
    <p:sldId id="404" r:id="rId50"/>
    <p:sldId id="389" r:id="rId51"/>
    <p:sldId id="423" r:id="rId52"/>
    <p:sldId id="390" r:id="rId53"/>
    <p:sldId id="425" r:id="rId54"/>
    <p:sldId id="376" r:id="rId55"/>
    <p:sldId id="365" r:id="rId56"/>
    <p:sldId id="297" r:id="rId57"/>
    <p:sldId id="348" r:id="rId58"/>
    <p:sldId id="264" r:id="rId59"/>
    <p:sldId id="388" r:id="rId60"/>
    <p:sldId id="380" r:id="rId61"/>
    <p:sldId id="402" r:id="rId62"/>
    <p:sldId id="413" r:id="rId63"/>
    <p:sldId id="375" r:id="rId64"/>
    <p:sldId id="411" r:id="rId65"/>
    <p:sldId id="386"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59" autoAdjust="0"/>
  </p:normalViewPr>
  <p:slideViewPr>
    <p:cSldViewPr snapToGrid="0">
      <p:cViewPr varScale="1">
        <p:scale>
          <a:sx n="98" d="100"/>
          <a:sy n="98" d="100"/>
        </p:scale>
        <p:origin x="197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https://phamdinhkhanh.github.io/2020/03/09/DarknetAlgorithm.html#:~:text=Anchor%20box%20l%C3%A0%20nh%E1%BB%AFng%20khung,v%E1%BA%ADt%20th%E1%BB%83%20tr%C3%AAn%20t%E1%BB%ABng%20cell.</a:t>
            </a:r>
            <a:endParaRPr lang="en-US" dirty="0"/>
          </a:p>
        </p:txBody>
      </p:sp>
    </p:spTree>
    <p:extLst>
      <p:ext uri="{BB962C8B-B14F-4D97-AF65-F5344CB8AC3E}">
        <p14:creationId xmlns:p14="http://schemas.microsoft.com/office/powerpoint/2010/main" val="303525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https://pyimagesearch.com/2020/06/29/opencv-selective-search-for-object-detection/</a:t>
            </a:r>
          </a:p>
          <a:p>
            <a:r>
              <a:rPr lang="en-US" dirty="0" smtClean="0"/>
              <a:t>https://www.ynghialagi.com/2021/10/mean-average-precision-la-gi.html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https://lilianweng.github.io/lil-log/2017/12/31/object-recognition-for-dummies-part-3.html</a:t>
            </a:r>
          </a:p>
          <a:p>
            <a:endParaRPr lang="en-US" dirty="0"/>
          </a:p>
        </p:txBody>
      </p:sp>
    </p:spTree>
    <p:extLst>
      <p:ext uri="{BB962C8B-B14F-4D97-AF65-F5344CB8AC3E}">
        <p14:creationId xmlns:p14="http://schemas.microsoft.com/office/powerpoint/2010/main" val="45844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https://pyimagesearch.com/2020/06/29/opencv-selective-search-for-object-detection/</a:t>
            </a:r>
            <a:endParaRPr lang="en-US" dirty="0"/>
          </a:p>
        </p:txBody>
      </p:sp>
    </p:spTree>
    <p:extLst>
      <p:ext uri="{BB962C8B-B14F-4D97-AF65-F5344CB8AC3E}">
        <p14:creationId xmlns:p14="http://schemas.microsoft.com/office/powerpoint/2010/main" val="4147192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Font typeface="Arial,Sans-Serif"/>
              <a:buChar char="•"/>
            </a:pPr>
            <a:r>
              <a:rPr lang="fr-FR" dirty="0" err="1"/>
              <a:t>Compared</a:t>
            </a:r>
            <a:r>
              <a:rPr lang="fr-FR" dirty="0"/>
              <a:t> </a:t>
            </a:r>
            <a:r>
              <a:rPr lang="fr-FR" dirty="0" err="1"/>
              <a:t>with</a:t>
            </a:r>
            <a:r>
              <a:rPr lang="fr-FR" dirty="0"/>
              <a:t> the R-CNN, in the fast R-CNN the input of the CNN for </a:t>
            </a:r>
            <a:r>
              <a:rPr lang="fr-FR" dirty="0" err="1"/>
              <a:t>feature</a:t>
            </a:r>
            <a:r>
              <a:rPr lang="fr-FR" dirty="0"/>
              <a:t> extraction </a:t>
            </a:r>
            <a:r>
              <a:rPr lang="fr-FR" dirty="0" err="1"/>
              <a:t>is</a:t>
            </a:r>
            <a:r>
              <a:rPr lang="fr-FR" dirty="0"/>
              <a:t> the </a:t>
            </a:r>
            <a:r>
              <a:rPr lang="fr-FR" dirty="0" err="1"/>
              <a:t>entire</a:t>
            </a:r>
            <a:r>
              <a:rPr lang="fr-FR" dirty="0"/>
              <a:t> image, </a:t>
            </a:r>
            <a:r>
              <a:rPr lang="fr-FR" dirty="0" err="1"/>
              <a:t>rather</a:t>
            </a:r>
            <a:r>
              <a:rPr lang="fr-FR" dirty="0"/>
              <a:t> </a:t>
            </a:r>
            <a:r>
              <a:rPr lang="fr-FR" dirty="0" err="1"/>
              <a:t>than</a:t>
            </a:r>
            <a:r>
              <a:rPr lang="fr-FR" dirty="0"/>
              <a:t> </a:t>
            </a:r>
            <a:r>
              <a:rPr lang="fr-FR" dirty="0" err="1"/>
              <a:t>individual</a:t>
            </a:r>
            <a:r>
              <a:rPr lang="fr-FR" dirty="0"/>
              <a:t> </a:t>
            </a:r>
            <a:r>
              <a:rPr lang="fr-FR" dirty="0" err="1"/>
              <a:t>region</a:t>
            </a:r>
            <a:r>
              <a:rPr lang="fr-FR" dirty="0"/>
              <a:t> </a:t>
            </a:r>
            <a:r>
              <a:rPr lang="fr-FR" dirty="0" err="1"/>
              <a:t>proposals</a:t>
            </a:r>
            <a:r>
              <a:rPr lang="fr-FR" dirty="0"/>
              <a:t>. </a:t>
            </a:r>
            <a:r>
              <a:rPr lang="fr-FR" dirty="0" err="1"/>
              <a:t>Moreover</a:t>
            </a:r>
            <a:r>
              <a:rPr lang="fr-FR" dirty="0"/>
              <a:t>, </a:t>
            </a:r>
            <a:r>
              <a:rPr lang="fr-FR" dirty="0" err="1"/>
              <a:t>this</a:t>
            </a:r>
            <a:r>
              <a:rPr lang="fr-FR" dirty="0"/>
              <a:t> CNN </a:t>
            </a:r>
            <a:r>
              <a:rPr lang="fr-FR" dirty="0" err="1"/>
              <a:t>is</a:t>
            </a:r>
            <a:r>
              <a:rPr lang="fr-FR" dirty="0"/>
              <a:t> </a:t>
            </a:r>
            <a:r>
              <a:rPr lang="fr-FR" dirty="0" err="1"/>
              <a:t>trainable</a:t>
            </a:r>
            <a:r>
              <a:rPr lang="fr-FR" dirty="0"/>
              <a:t>. </a:t>
            </a:r>
            <a:r>
              <a:rPr lang="fr-FR" dirty="0" err="1"/>
              <a:t>Given</a:t>
            </a:r>
            <a:r>
              <a:rPr lang="fr-FR" dirty="0"/>
              <a:t> an input image, let the </a:t>
            </a:r>
            <a:r>
              <a:rPr lang="fr-FR" dirty="0" err="1"/>
              <a:t>shape</a:t>
            </a:r>
            <a:r>
              <a:rPr lang="fr-FR" dirty="0"/>
              <a:t> of the CNN output </a:t>
            </a:r>
            <a:r>
              <a:rPr lang="fr-FR" dirty="0" err="1"/>
              <a:t>be</a:t>
            </a:r>
            <a:r>
              <a:rPr lang="fr-FR" dirty="0"/>
              <a:t> 1×c×h1×w1.</a:t>
            </a:r>
          </a:p>
          <a:p>
            <a:pPr marL="285750" indent="-285750">
              <a:buFont typeface="Arial,Sans-Serif"/>
              <a:buChar char="•"/>
            </a:pPr>
            <a:r>
              <a:rPr lang="fr-FR" dirty="0"/>
              <a:t>Suppose </a:t>
            </a:r>
            <a:r>
              <a:rPr lang="fr-FR" dirty="0" err="1"/>
              <a:t>that</a:t>
            </a:r>
            <a:r>
              <a:rPr lang="fr-FR" dirty="0"/>
              <a:t> </a:t>
            </a:r>
            <a:r>
              <a:rPr lang="fr-FR" dirty="0" err="1"/>
              <a:t>selective</a:t>
            </a:r>
            <a:r>
              <a:rPr lang="fr-FR" dirty="0"/>
              <a:t> </a:t>
            </a:r>
            <a:r>
              <a:rPr lang="fr-FR" dirty="0" err="1"/>
              <a:t>search</a:t>
            </a:r>
            <a:r>
              <a:rPr lang="fr-FR" dirty="0"/>
              <a:t> </a:t>
            </a:r>
            <a:r>
              <a:rPr lang="fr-FR" dirty="0" err="1"/>
              <a:t>generates</a:t>
            </a:r>
            <a:r>
              <a:rPr lang="fr-FR" dirty="0"/>
              <a:t> n </a:t>
            </a:r>
            <a:r>
              <a:rPr lang="fr-FR" dirty="0" err="1"/>
              <a:t>region</a:t>
            </a:r>
            <a:r>
              <a:rPr lang="fr-FR" dirty="0"/>
              <a:t> </a:t>
            </a:r>
            <a:r>
              <a:rPr lang="fr-FR" dirty="0" err="1"/>
              <a:t>proposals</a:t>
            </a:r>
            <a:r>
              <a:rPr lang="fr-FR" dirty="0"/>
              <a:t>. </a:t>
            </a:r>
            <a:r>
              <a:rPr lang="fr-FR" dirty="0" err="1"/>
              <a:t>These</a:t>
            </a:r>
            <a:r>
              <a:rPr lang="fr-FR" dirty="0"/>
              <a:t> </a:t>
            </a:r>
            <a:r>
              <a:rPr lang="fr-FR" dirty="0" err="1"/>
              <a:t>region</a:t>
            </a:r>
            <a:r>
              <a:rPr lang="fr-FR" dirty="0"/>
              <a:t> </a:t>
            </a:r>
            <a:r>
              <a:rPr lang="fr-FR" dirty="0" err="1"/>
              <a:t>proposals</a:t>
            </a:r>
            <a:r>
              <a:rPr lang="fr-FR" dirty="0"/>
              <a:t> (of </a:t>
            </a:r>
            <a:r>
              <a:rPr lang="fr-FR" dirty="0" err="1"/>
              <a:t>different</a:t>
            </a:r>
            <a:r>
              <a:rPr lang="fr-FR" dirty="0"/>
              <a:t> </a:t>
            </a:r>
            <a:r>
              <a:rPr lang="fr-FR" dirty="0" err="1"/>
              <a:t>shapes</a:t>
            </a:r>
            <a:r>
              <a:rPr lang="fr-FR" dirty="0"/>
              <a:t>) mark </a:t>
            </a:r>
            <a:r>
              <a:rPr lang="fr-FR" dirty="0" err="1"/>
              <a:t>regions</a:t>
            </a:r>
            <a:r>
              <a:rPr lang="fr-FR" dirty="0"/>
              <a:t> of </a:t>
            </a:r>
            <a:r>
              <a:rPr lang="fr-FR" dirty="0" err="1"/>
              <a:t>interest</a:t>
            </a:r>
            <a:r>
              <a:rPr lang="fr-FR" dirty="0"/>
              <a:t> (of </a:t>
            </a:r>
            <a:r>
              <a:rPr lang="fr-FR" dirty="0" err="1"/>
              <a:t>different</a:t>
            </a:r>
            <a:r>
              <a:rPr lang="fr-FR" dirty="0"/>
              <a:t> </a:t>
            </a:r>
            <a:r>
              <a:rPr lang="fr-FR" dirty="0" err="1"/>
              <a:t>shapes</a:t>
            </a:r>
            <a:r>
              <a:rPr lang="fr-FR" dirty="0"/>
              <a:t>) on the CNN output. </a:t>
            </a:r>
            <a:r>
              <a:rPr lang="fr-FR" dirty="0" err="1"/>
              <a:t>Then</a:t>
            </a:r>
            <a:r>
              <a:rPr lang="fr-FR" dirty="0"/>
              <a:t> </a:t>
            </a:r>
            <a:r>
              <a:rPr lang="fr-FR" dirty="0" err="1"/>
              <a:t>these</a:t>
            </a:r>
            <a:r>
              <a:rPr lang="fr-FR" dirty="0"/>
              <a:t> </a:t>
            </a:r>
            <a:r>
              <a:rPr lang="fr-FR" dirty="0" err="1"/>
              <a:t>regions</a:t>
            </a:r>
            <a:r>
              <a:rPr lang="fr-FR" dirty="0"/>
              <a:t> of </a:t>
            </a:r>
            <a:r>
              <a:rPr lang="fr-FR" dirty="0" err="1"/>
              <a:t>interest</a:t>
            </a:r>
            <a:r>
              <a:rPr lang="fr-FR" dirty="0"/>
              <a:t> </a:t>
            </a:r>
            <a:r>
              <a:rPr lang="fr-FR" dirty="0" err="1"/>
              <a:t>further</a:t>
            </a:r>
            <a:r>
              <a:rPr lang="fr-FR" dirty="0"/>
              <a:t> </a:t>
            </a:r>
            <a:r>
              <a:rPr lang="fr-FR" dirty="0" err="1"/>
              <a:t>extract</a:t>
            </a:r>
            <a:r>
              <a:rPr lang="fr-FR" dirty="0"/>
              <a:t> </a:t>
            </a:r>
            <a:r>
              <a:rPr lang="fr-FR" dirty="0" err="1"/>
              <a:t>features</a:t>
            </a:r>
            <a:r>
              <a:rPr lang="fr-FR" dirty="0"/>
              <a:t> of the </a:t>
            </a:r>
            <a:r>
              <a:rPr lang="fr-FR" dirty="0" err="1"/>
              <a:t>same</a:t>
            </a:r>
            <a:r>
              <a:rPr lang="fr-FR" dirty="0"/>
              <a:t> </a:t>
            </a:r>
            <a:r>
              <a:rPr lang="fr-FR" dirty="0" err="1"/>
              <a:t>shape</a:t>
            </a:r>
            <a:r>
              <a:rPr lang="fr-FR" dirty="0"/>
              <a:t> (</a:t>
            </a:r>
            <a:r>
              <a:rPr lang="fr-FR" dirty="0" err="1"/>
              <a:t>say</a:t>
            </a:r>
            <a:r>
              <a:rPr lang="fr-FR" dirty="0"/>
              <a:t> </a:t>
            </a:r>
            <a:r>
              <a:rPr lang="fr-FR" dirty="0" err="1"/>
              <a:t>height</a:t>
            </a:r>
            <a:r>
              <a:rPr lang="fr-FR" dirty="0"/>
              <a:t> h2 and </a:t>
            </a:r>
            <a:r>
              <a:rPr lang="fr-FR" dirty="0" err="1"/>
              <a:t>width</a:t>
            </a:r>
            <a:r>
              <a:rPr lang="fr-FR" dirty="0"/>
              <a:t> w2 are </a:t>
            </a:r>
            <a:r>
              <a:rPr lang="fr-FR" dirty="0" err="1"/>
              <a:t>specified</a:t>
            </a:r>
            <a:r>
              <a:rPr lang="fr-FR" dirty="0"/>
              <a:t>) in </a:t>
            </a:r>
            <a:r>
              <a:rPr lang="fr-FR" dirty="0" err="1"/>
              <a:t>order</a:t>
            </a:r>
            <a:r>
              <a:rPr lang="fr-FR" dirty="0"/>
              <a:t> to </a:t>
            </a:r>
            <a:r>
              <a:rPr lang="fr-FR" dirty="0" err="1"/>
              <a:t>be</a:t>
            </a:r>
            <a:r>
              <a:rPr lang="fr-FR" dirty="0"/>
              <a:t> </a:t>
            </a:r>
            <a:r>
              <a:rPr lang="fr-FR" dirty="0" err="1"/>
              <a:t>easily</a:t>
            </a:r>
            <a:r>
              <a:rPr lang="fr-FR" dirty="0"/>
              <a:t> </a:t>
            </a:r>
            <a:r>
              <a:rPr lang="fr-FR" dirty="0" err="1"/>
              <a:t>concatenated</a:t>
            </a:r>
            <a:r>
              <a:rPr lang="fr-FR" dirty="0"/>
              <a:t>. To </a:t>
            </a:r>
            <a:r>
              <a:rPr lang="fr-FR" dirty="0" err="1"/>
              <a:t>achieve</a:t>
            </a:r>
            <a:r>
              <a:rPr lang="fr-FR" dirty="0"/>
              <a:t> </a:t>
            </a:r>
            <a:r>
              <a:rPr lang="fr-FR" dirty="0" err="1"/>
              <a:t>this</a:t>
            </a:r>
            <a:r>
              <a:rPr lang="fr-FR" dirty="0"/>
              <a:t>, the fast R-CNN </a:t>
            </a:r>
            <a:r>
              <a:rPr lang="fr-FR" dirty="0" err="1"/>
              <a:t>introduces</a:t>
            </a:r>
            <a:r>
              <a:rPr lang="fr-FR" dirty="0"/>
              <a:t> the </a:t>
            </a:r>
            <a:r>
              <a:rPr lang="fr-FR" i="1" dirty="0" err="1"/>
              <a:t>region</a:t>
            </a:r>
            <a:r>
              <a:rPr lang="fr-FR" i="1" dirty="0"/>
              <a:t> of </a:t>
            </a:r>
            <a:r>
              <a:rPr lang="fr-FR" i="1" dirty="0" err="1"/>
              <a:t>interest</a:t>
            </a:r>
            <a:r>
              <a:rPr lang="fr-FR" i="1" dirty="0"/>
              <a:t> (</a:t>
            </a:r>
            <a:r>
              <a:rPr lang="fr-FR" i="1" dirty="0" err="1"/>
              <a:t>RoI</a:t>
            </a:r>
            <a:r>
              <a:rPr lang="fr-FR" i="1" dirty="0"/>
              <a:t>) </a:t>
            </a:r>
            <a:r>
              <a:rPr lang="fr-FR" i="1" dirty="0" err="1"/>
              <a:t>pooling</a:t>
            </a:r>
            <a:r>
              <a:rPr lang="fr-FR" dirty="0"/>
              <a:t> layer: the CNN output and </a:t>
            </a:r>
            <a:r>
              <a:rPr lang="fr-FR" dirty="0" err="1"/>
              <a:t>region</a:t>
            </a:r>
            <a:r>
              <a:rPr lang="fr-FR" dirty="0"/>
              <a:t> </a:t>
            </a:r>
            <a:r>
              <a:rPr lang="fr-FR" dirty="0" err="1"/>
              <a:t>proposals</a:t>
            </a:r>
            <a:r>
              <a:rPr lang="fr-FR" dirty="0"/>
              <a:t> are input </a:t>
            </a:r>
            <a:r>
              <a:rPr lang="fr-FR" dirty="0" err="1"/>
              <a:t>into</a:t>
            </a:r>
            <a:r>
              <a:rPr lang="fr-FR" dirty="0"/>
              <a:t> </a:t>
            </a:r>
            <a:r>
              <a:rPr lang="fr-FR" dirty="0" err="1"/>
              <a:t>this</a:t>
            </a:r>
            <a:r>
              <a:rPr lang="fr-FR" dirty="0"/>
              <a:t> layer, </a:t>
            </a:r>
            <a:r>
              <a:rPr lang="fr-FR" dirty="0" err="1"/>
              <a:t>outputting</a:t>
            </a:r>
            <a:r>
              <a:rPr lang="fr-FR" dirty="0"/>
              <a:t> </a:t>
            </a:r>
            <a:r>
              <a:rPr lang="fr-FR" dirty="0" err="1"/>
              <a:t>concatenated</a:t>
            </a:r>
            <a:r>
              <a:rPr lang="fr-FR" dirty="0"/>
              <a:t> </a:t>
            </a:r>
            <a:r>
              <a:rPr lang="fr-FR" dirty="0" err="1"/>
              <a:t>features</a:t>
            </a:r>
            <a:r>
              <a:rPr lang="fr-FR" dirty="0"/>
              <a:t> of </a:t>
            </a:r>
            <a:r>
              <a:rPr lang="fr-FR" dirty="0" err="1"/>
              <a:t>shape</a:t>
            </a:r>
            <a:r>
              <a:rPr lang="fr-FR" dirty="0"/>
              <a:t> n×c×h2×w2 </a:t>
            </a:r>
            <a:r>
              <a:rPr lang="fr-FR" dirty="0" err="1"/>
              <a:t>that</a:t>
            </a:r>
            <a:r>
              <a:rPr lang="fr-FR" dirty="0"/>
              <a:t> are </a:t>
            </a:r>
            <a:r>
              <a:rPr lang="fr-FR" dirty="0" err="1"/>
              <a:t>further</a:t>
            </a:r>
            <a:r>
              <a:rPr lang="fr-FR" dirty="0"/>
              <a:t> </a:t>
            </a:r>
            <a:r>
              <a:rPr lang="fr-FR" dirty="0" err="1"/>
              <a:t>extracted</a:t>
            </a:r>
            <a:r>
              <a:rPr lang="fr-FR" dirty="0"/>
              <a:t> for all the </a:t>
            </a:r>
            <a:r>
              <a:rPr lang="fr-FR" dirty="0" err="1"/>
              <a:t>region</a:t>
            </a:r>
            <a:r>
              <a:rPr lang="fr-FR" dirty="0"/>
              <a:t> </a:t>
            </a:r>
            <a:r>
              <a:rPr lang="fr-FR" dirty="0" err="1"/>
              <a:t>proposals</a:t>
            </a:r>
            <a:r>
              <a:rPr lang="fr-FR" dirty="0"/>
              <a:t>.</a:t>
            </a:r>
          </a:p>
          <a:p>
            <a:pPr marL="285750" indent="-285750">
              <a:buFont typeface="Arial,Sans-Serif"/>
              <a:buChar char="•"/>
            </a:pPr>
            <a:r>
              <a:rPr lang="fr-FR" dirty="0" err="1"/>
              <a:t>Using</a:t>
            </a:r>
            <a:r>
              <a:rPr lang="fr-FR" dirty="0"/>
              <a:t> a </a:t>
            </a:r>
            <a:r>
              <a:rPr lang="fr-FR" dirty="0" err="1"/>
              <a:t>fully-connected</a:t>
            </a:r>
            <a:r>
              <a:rPr lang="fr-FR" dirty="0"/>
              <a:t> layer, </a:t>
            </a:r>
            <a:r>
              <a:rPr lang="fr-FR" dirty="0" err="1"/>
              <a:t>transform</a:t>
            </a:r>
            <a:r>
              <a:rPr lang="fr-FR" dirty="0"/>
              <a:t> the </a:t>
            </a:r>
            <a:r>
              <a:rPr lang="fr-FR" dirty="0" err="1"/>
              <a:t>concatenated</a:t>
            </a:r>
            <a:r>
              <a:rPr lang="fr-FR" dirty="0"/>
              <a:t> </a:t>
            </a:r>
            <a:r>
              <a:rPr lang="fr-FR" dirty="0" err="1"/>
              <a:t>features</a:t>
            </a:r>
            <a:r>
              <a:rPr lang="fr-FR" dirty="0"/>
              <a:t> </a:t>
            </a:r>
            <a:r>
              <a:rPr lang="fr-FR" dirty="0" err="1"/>
              <a:t>into</a:t>
            </a:r>
            <a:r>
              <a:rPr lang="fr-FR" dirty="0"/>
              <a:t> an output of </a:t>
            </a:r>
            <a:r>
              <a:rPr lang="fr-FR" dirty="0" err="1"/>
              <a:t>shape</a:t>
            </a:r>
            <a:r>
              <a:rPr lang="fr-FR" dirty="0"/>
              <a:t> </a:t>
            </a:r>
            <a:r>
              <a:rPr lang="fr-FR" dirty="0" err="1"/>
              <a:t>n×d</a:t>
            </a:r>
            <a:r>
              <a:rPr lang="fr-FR" dirty="0"/>
              <a:t>, </a:t>
            </a:r>
            <a:r>
              <a:rPr lang="fr-FR" dirty="0" err="1"/>
              <a:t>where</a:t>
            </a:r>
            <a:r>
              <a:rPr lang="fr-FR" dirty="0"/>
              <a:t> d </a:t>
            </a:r>
            <a:r>
              <a:rPr lang="fr-FR" dirty="0" err="1"/>
              <a:t>depends</a:t>
            </a:r>
            <a:r>
              <a:rPr lang="fr-FR" dirty="0"/>
              <a:t> on the model design.</a:t>
            </a:r>
          </a:p>
          <a:p>
            <a:pPr marL="285750" indent="-285750">
              <a:buFont typeface="Arial,Sans-Serif"/>
              <a:buChar char="•"/>
            </a:pPr>
            <a:r>
              <a:rPr lang="fr-FR" dirty="0" err="1"/>
              <a:t>Predict</a:t>
            </a:r>
            <a:r>
              <a:rPr lang="fr-FR" dirty="0"/>
              <a:t> the class and </a:t>
            </a:r>
            <a:r>
              <a:rPr lang="fr-FR" dirty="0" err="1"/>
              <a:t>bounding</a:t>
            </a:r>
            <a:r>
              <a:rPr lang="fr-FR" dirty="0"/>
              <a:t> box for </a:t>
            </a:r>
            <a:r>
              <a:rPr lang="fr-FR" dirty="0" err="1"/>
              <a:t>each</a:t>
            </a:r>
            <a:r>
              <a:rPr lang="fr-FR" dirty="0"/>
              <a:t> of the n </a:t>
            </a:r>
            <a:r>
              <a:rPr lang="fr-FR" dirty="0" err="1"/>
              <a:t>region</a:t>
            </a:r>
            <a:r>
              <a:rPr lang="fr-FR" dirty="0"/>
              <a:t> </a:t>
            </a:r>
            <a:r>
              <a:rPr lang="fr-FR" dirty="0" err="1"/>
              <a:t>proposals</a:t>
            </a:r>
            <a:r>
              <a:rPr lang="fr-FR" dirty="0"/>
              <a:t>. More </a:t>
            </a:r>
            <a:r>
              <a:rPr lang="fr-FR" dirty="0" err="1"/>
              <a:t>concretely</a:t>
            </a:r>
            <a:r>
              <a:rPr lang="fr-FR" dirty="0"/>
              <a:t>, in class and </a:t>
            </a:r>
            <a:r>
              <a:rPr lang="fr-FR" dirty="0" err="1"/>
              <a:t>bounding</a:t>
            </a:r>
            <a:r>
              <a:rPr lang="fr-FR" dirty="0"/>
              <a:t> box </a:t>
            </a:r>
            <a:r>
              <a:rPr lang="fr-FR" dirty="0" err="1"/>
              <a:t>prediction</a:t>
            </a:r>
            <a:r>
              <a:rPr lang="fr-FR" dirty="0"/>
              <a:t>, </a:t>
            </a:r>
            <a:r>
              <a:rPr lang="fr-FR" dirty="0" err="1"/>
              <a:t>transform</a:t>
            </a:r>
            <a:r>
              <a:rPr lang="fr-FR" dirty="0"/>
              <a:t> the </a:t>
            </a:r>
            <a:r>
              <a:rPr lang="fr-FR" dirty="0" err="1"/>
              <a:t>fully-connected</a:t>
            </a:r>
            <a:r>
              <a:rPr lang="fr-FR" dirty="0"/>
              <a:t> layer output </a:t>
            </a:r>
            <a:r>
              <a:rPr lang="fr-FR" dirty="0" err="1"/>
              <a:t>into</a:t>
            </a:r>
            <a:r>
              <a:rPr lang="fr-FR" dirty="0"/>
              <a:t> an output of </a:t>
            </a:r>
            <a:r>
              <a:rPr lang="fr-FR" dirty="0" err="1"/>
              <a:t>shape</a:t>
            </a:r>
            <a:r>
              <a:rPr lang="fr-FR" dirty="0"/>
              <a:t> </a:t>
            </a:r>
            <a:r>
              <a:rPr lang="fr-FR" dirty="0" err="1"/>
              <a:t>n×q</a:t>
            </a:r>
            <a:r>
              <a:rPr lang="fr-FR" dirty="0"/>
              <a:t> (q </a:t>
            </a:r>
            <a:r>
              <a:rPr lang="fr-FR" dirty="0" err="1"/>
              <a:t>is</a:t>
            </a:r>
            <a:r>
              <a:rPr lang="fr-FR" dirty="0"/>
              <a:t> the </a:t>
            </a:r>
            <a:r>
              <a:rPr lang="fr-FR" dirty="0" err="1"/>
              <a:t>number</a:t>
            </a:r>
            <a:r>
              <a:rPr lang="fr-FR" dirty="0"/>
              <a:t> of classes) and an output of </a:t>
            </a:r>
            <a:r>
              <a:rPr lang="fr-FR" dirty="0" err="1"/>
              <a:t>shape</a:t>
            </a:r>
            <a:r>
              <a:rPr lang="fr-FR" dirty="0"/>
              <a:t> n×4, </a:t>
            </a:r>
            <a:r>
              <a:rPr lang="fr-FR" dirty="0" err="1"/>
              <a:t>respectively</a:t>
            </a:r>
            <a:r>
              <a:rPr lang="fr-FR" dirty="0"/>
              <a:t>. The class </a:t>
            </a:r>
            <a:r>
              <a:rPr lang="fr-FR" dirty="0" err="1"/>
              <a:t>prediction</a:t>
            </a:r>
            <a:r>
              <a:rPr lang="fr-FR" dirty="0"/>
              <a:t> uses </a:t>
            </a:r>
            <a:r>
              <a:rPr lang="fr-FR" dirty="0" err="1"/>
              <a:t>softmax</a:t>
            </a:r>
            <a:r>
              <a:rPr lang="fr-FR" dirty="0"/>
              <a:t> </a:t>
            </a:r>
            <a:r>
              <a:rPr lang="fr-FR" dirty="0" err="1"/>
              <a:t>regression</a:t>
            </a:r>
            <a:r>
              <a:rPr lang="fr-FR" dirty="0"/>
              <a:t>.</a:t>
            </a:r>
          </a:p>
        </p:txBody>
      </p:sp>
      <p:sp>
        <p:nvSpPr>
          <p:cNvPr id="4" name="Espace réservé du numéro de diapositive 3"/>
          <p:cNvSpPr>
            <a:spLocks noGrp="1"/>
          </p:cNvSpPr>
          <p:nvPr>
            <p:ph type="sldNum" sz="quarter" idx="5"/>
          </p:nvPr>
        </p:nvSpPr>
        <p:spPr/>
        <p:txBody>
          <a:bodyPr/>
          <a:lstStyle/>
          <a:p>
            <a:fld id="{E11933B0-7AD2-41ED-B8DF-757255C2B0BB}" type="slidenum">
              <a:t>35</a:t>
            </a:fld>
            <a:endParaRPr lang="fr-FR"/>
          </a:p>
        </p:txBody>
      </p:sp>
    </p:spTree>
    <p:extLst>
      <p:ext uri="{BB962C8B-B14F-4D97-AF65-F5344CB8AC3E}">
        <p14:creationId xmlns:p14="http://schemas.microsoft.com/office/powerpoint/2010/main" val="399893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https://towardsdatascience.com/region-of-interest-pooling-f7c637f409af</a:t>
            </a:r>
            <a:endParaRPr lang="en-US" dirty="0"/>
          </a:p>
        </p:txBody>
      </p:sp>
    </p:spTree>
    <p:extLst>
      <p:ext uri="{BB962C8B-B14F-4D97-AF65-F5344CB8AC3E}">
        <p14:creationId xmlns:p14="http://schemas.microsoft.com/office/powerpoint/2010/main" val="1310570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indent="-342900">
              <a:buAutoNum type="arabicPeriod"/>
            </a:pPr>
            <a:r>
              <a:rPr lang="fr-FR" dirty="0"/>
              <a:t>Use a 3×3 </a:t>
            </a:r>
            <a:r>
              <a:rPr lang="fr-FR" dirty="0" err="1"/>
              <a:t>convolutional</a:t>
            </a:r>
            <a:r>
              <a:rPr lang="fr-FR" dirty="0"/>
              <a:t> layer </a:t>
            </a:r>
            <a:r>
              <a:rPr lang="fr-FR" dirty="0" err="1"/>
              <a:t>with</a:t>
            </a:r>
            <a:r>
              <a:rPr lang="fr-FR" dirty="0"/>
              <a:t> </a:t>
            </a:r>
            <a:r>
              <a:rPr lang="fr-FR" dirty="0" err="1"/>
              <a:t>padding</a:t>
            </a:r>
            <a:r>
              <a:rPr lang="fr-FR" dirty="0"/>
              <a:t> of 1 to </a:t>
            </a:r>
            <a:r>
              <a:rPr lang="fr-FR" dirty="0" err="1"/>
              <a:t>transform</a:t>
            </a:r>
            <a:r>
              <a:rPr lang="fr-FR" dirty="0"/>
              <a:t> the CNN output to a new output </a:t>
            </a:r>
            <a:r>
              <a:rPr lang="fr-FR" dirty="0" err="1"/>
              <a:t>with</a:t>
            </a:r>
            <a:r>
              <a:rPr lang="fr-FR" dirty="0"/>
              <a:t> c channels. In </a:t>
            </a:r>
            <a:r>
              <a:rPr lang="fr-FR" dirty="0" err="1"/>
              <a:t>this</a:t>
            </a:r>
            <a:r>
              <a:rPr lang="fr-FR" dirty="0"/>
              <a:t> </a:t>
            </a:r>
            <a:r>
              <a:rPr lang="fr-FR" dirty="0" err="1"/>
              <a:t>way</a:t>
            </a:r>
            <a:r>
              <a:rPr lang="fr-FR" dirty="0"/>
              <a:t>, </a:t>
            </a:r>
            <a:r>
              <a:rPr lang="fr-FR" dirty="0" err="1"/>
              <a:t>each</a:t>
            </a:r>
            <a:r>
              <a:rPr lang="fr-FR" dirty="0"/>
              <a:t> unit </a:t>
            </a:r>
            <a:r>
              <a:rPr lang="fr-FR" dirty="0" err="1"/>
              <a:t>along</a:t>
            </a:r>
            <a:r>
              <a:rPr lang="fr-FR" dirty="0"/>
              <a:t> the spatial dimensions of the CNN-</a:t>
            </a:r>
            <a:r>
              <a:rPr lang="fr-FR" dirty="0" err="1"/>
              <a:t>extracted</a:t>
            </a:r>
            <a:r>
              <a:rPr lang="fr-FR" dirty="0"/>
              <a:t> </a:t>
            </a:r>
            <a:r>
              <a:rPr lang="fr-FR" dirty="0" err="1"/>
              <a:t>feature</a:t>
            </a:r>
            <a:r>
              <a:rPr lang="fr-FR" dirty="0"/>
              <a:t> </a:t>
            </a:r>
            <a:r>
              <a:rPr lang="fr-FR" dirty="0" err="1"/>
              <a:t>maps</a:t>
            </a:r>
            <a:r>
              <a:rPr lang="fr-FR" dirty="0"/>
              <a:t> </a:t>
            </a:r>
            <a:r>
              <a:rPr lang="fr-FR" dirty="0" err="1"/>
              <a:t>gets</a:t>
            </a:r>
            <a:r>
              <a:rPr lang="fr-FR" dirty="0"/>
              <a:t> a new </a:t>
            </a:r>
            <a:r>
              <a:rPr lang="fr-FR" dirty="0" err="1"/>
              <a:t>feature</a:t>
            </a:r>
            <a:r>
              <a:rPr lang="fr-FR" dirty="0"/>
              <a:t> </a:t>
            </a:r>
            <a:r>
              <a:rPr lang="fr-FR" dirty="0" err="1"/>
              <a:t>vector</a:t>
            </a:r>
            <a:r>
              <a:rPr lang="fr-FR" dirty="0"/>
              <a:t> of </a:t>
            </a:r>
            <a:r>
              <a:rPr lang="fr-FR" dirty="0" err="1"/>
              <a:t>length</a:t>
            </a:r>
            <a:r>
              <a:rPr lang="fr-FR" dirty="0"/>
              <a:t> c.</a:t>
            </a:r>
          </a:p>
          <a:p>
            <a:pPr marL="342900" indent="-342900">
              <a:buAutoNum type="arabicPeriod"/>
            </a:pPr>
            <a:r>
              <a:rPr lang="fr-FR" dirty="0" err="1"/>
              <a:t>Centered</a:t>
            </a:r>
            <a:r>
              <a:rPr lang="fr-FR" dirty="0"/>
              <a:t> on </a:t>
            </a:r>
            <a:r>
              <a:rPr lang="fr-FR" dirty="0" err="1"/>
              <a:t>each</a:t>
            </a:r>
            <a:r>
              <a:rPr lang="fr-FR" dirty="0"/>
              <a:t> pixel of the </a:t>
            </a:r>
            <a:r>
              <a:rPr lang="fr-FR" dirty="0" err="1"/>
              <a:t>feature</a:t>
            </a:r>
            <a:r>
              <a:rPr lang="fr-FR" dirty="0"/>
              <a:t> </a:t>
            </a:r>
            <a:r>
              <a:rPr lang="fr-FR" dirty="0" err="1"/>
              <a:t>maps</a:t>
            </a:r>
            <a:r>
              <a:rPr lang="fr-FR" dirty="0"/>
              <a:t>, </a:t>
            </a:r>
            <a:r>
              <a:rPr lang="fr-FR" dirty="0" err="1"/>
              <a:t>generate</a:t>
            </a:r>
            <a:r>
              <a:rPr lang="fr-FR" dirty="0"/>
              <a:t> multiple </a:t>
            </a:r>
            <a:r>
              <a:rPr lang="fr-FR" dirty="0" err="1"/>
              <a:t>anchor</a:t>
            </a:r>
            <a:r>
              <a:rPr lang="fr-FR" dirty="0"/>
              <a:t> boxes of </a:t>
            </a:r>
            <a:r>
              <a:rPr lang="fr-FR" dirty="0" err="1"/>
              <a:t>different</a:t>
            </a:r>
            <a:r>
              <a:rPr lang="fr-FR" dirty="0"/>
              <a:t> </a:t>
            </a:r>
            <a:r>
              <a:rPr lang="fr-FR" dirty="0" err="1"/>
              <a:t>scales</a:t>
            </a:r>
            <a:r>
              <a:rPr lang="fr-FR" dirty="0"/>
              <a:t> and aspect ratios and label </a:t>
            </a:r>
            <a:r>
              <a:rPr lang="fr-FR" dirty="0" err="1"/>
              <a:t>them</a:t>
            </a:r>
            <a:r>
              <a:rPr lang="fr-FR" dirty="0"/>
              <a:t>.</a:t>
            </a:r>
          </a:p>
          <a:p>
            <a:pPr marL="342900" indent="-342900">
              <a:buAutoNum type="arabicPeriod"/>
            </a:pPr>
            <a:r>
              <a:rPr lang="fr-FR" dirty="0" err="1"/>
              <a:t>Using</a:t>
            </a:r>
            <a:r>
              <a:rPr lang="fr-FR" dirty="0"/>
              <a:t> the </a:t>
            </a:r>
            <a:r>
              <a:rPr lang="fr-FR" dirty="0" err="1"/>
              <a:t>length</a:t>
            </a:r>
            <a:r>
              <a:rPr lang="fr-FR" dirty="0"/>
              <a:t>-c </a:t>
            </a:r>
            <a:r>
              <a:rPr lang="fr-FR" dirty="0" err="1"/>
              <a:t>feature</a:t>
            </a:r>
            <a:r>
              <a:rPr lang="fr-FR" dirty="0"/>
              <a:t> </a:t>
            </a:r>
            <a:r>
              <a:rPr lang="fr-FR" dirty="0" err="1"/>
              <a:t>vector</a:t>
            </a:r>
            <a:r>
              <a:rPr lang="fr-FR" dirty="0"/>
              <a:t> at the center of </a:t>
            </a:r>
            <a:r>
              <a:rPr lang="fr-FR" dirty="0" err="1"/>
              <a:t>each</a:t>
            </a:r>
            <a:r>
              <a:rPr lang="fr-FR" dirty="0"/>
              <a:t> </a:t>
            </a:r>
            <a:r>
              <a:rPr lang="fr-FR" dirty="0" err="1"/>
              <a:t>anchor</a:t>
            </a:r>
            <a:r>
              <a:rPr lang="fr-FR" dirty="0"/>
              <a:t> box, </a:t>
            </a:r>
            <a:r>
              <a:rPr lang="fr-FR" dirty="0" err="1"/>
              <a:t>predict</a:t>
            </a:r>
            <a:r>
              <a:rPr lang="fr-FR" dirty="0"/>
              <a:t> the </a:t>
            </a:r>
            <a:r>
              <a:rPr lang="fr-FR" dirty="0" err="1"/>
              <a:t>binary</a:t>
            </a:r>
            <a:r>
              <a:rPr lang="fr-FR" dirty="0"/>
              <a:t> class (background or </a:t>
            </a:r>
            <a:r>
              <a:rPr lang="fr-FR" dirty="0" err="1"/>
              <a:t>objects</a:t>
            </a:r>
            <a:r>
              <a:rPr lang="fr-FR" dirty="0"/>
              <a:t>) and </a:t>
            </a:r>
            <a:r>
              <a:rPr lang="fr-FR" dirty="0" err="1"/>
              <a:t>bounding</a:t>
            </a:r>
            <a:r>
              <a:rPr lang="fr-FR" dirty="0"/>
              <a:t> box for </a:t>
            </a:r>
            <a:r>
              <a:rPr lang="fr-FR" dirty="0" err="1"/>
              <a:t>this</a:t>
            </a:r>
            <a:r>
              <a:rPr lang="fr-FR" dirty="0"/>
              <a:t> </a:t>
            </a:r>
            <a:r>
              <a:rPr lang="fr-FR" dirty="0" err="1"/>
              <a:t>anchor</a:t>
            </a:r>
            <a:r>
              <a:rPr lang="fr-FR" dirty="0"/>
              <a:t> box.</a:t>
            </a:r>
          </a:p>
          <a:p>
            <a:pPr marL="342900" indent="-342900">
              <a:buAutoNum type="arabicPeriod"/>
            </a:pPr>
            <a:r>
              <a:rPr lang="fr-FR" dirty="0" err="1"/>
              <a:t>Consider</a:t>
            </a:r>
            <a:r>
              <a:rPr lang="fr-FR" dirty="0"/>
              <a:t> </a:t>
            </a:r>
            <a:r>
              <a:rPr lang="fr-FR" dirty="0" err="1"/>
              <a:t>those</a:t>
            </a:r>
            <a:r>
              <a:rPr lang="fr-FR" dirty="0"/>
              <a:t> </a:t>
            </a:r>
            <a:r>
              <a:rPr lang="fr-FR" dirty="0" err="1"/>
              <a:t>predicted</a:t>
            </a:r>
            <a:r>
              <a:rPr lang="fr-FR" dirty="0"/>
              <a:t> </a:t>
            </a:r>
            <a:r>
              <a:rPr lang="fr-FR" dirty="0" err="1"/>
              <a:t>bounding</a:t>
            </a:r>
            <a:r>
              <a:rPr lang="fr-FR" dirty="0"/>
              <a:t> boxes </a:t>
            </a:r>
            <a:r>
              <a:rPr lang="fr-FR" dirty="0" err="1"/>
              <a:t>whose</a:t>
            </a:r>
            <a:r>
              <a:rPr lang="fr-FR" dirty="0"/>
              <a:t> </a:t>
            </a:r>
            <a:r>
              <a:rPr lang="fr-FR" dirty="0" err="1"/>
              <a:t>predicted</a:t>
            </a:r>
            <a:r>
              <a:rPr lang="fr-FR" dirty="0"/>
              <a:t> classes are </a:t>
            </a:r>
            <a:r>
              <a:rPr lang="fr-FR" dirty="0" err="1"/>
              <a:t>objects</a:t>
            </a:r>
            <a:r>
              <a:rPr lang="fr-FR" dirty="0"/>
              <a:t>. </a:t>
            </a:r>
            <a:r>
              <a:rPr lang="fr-FR" dirty="0" err="1"/>
              <a:t>Remove</a:t>
            </a:r>
            <a:r>
              <a:rPr lang="fr-FR" dirty="0"/>
              <a:t> </a:t>
            </a:r>
            <a:r>
              <a:rPr lang="fr-FR" dirty="0" err="1"/>
              <a:t>overlapped</a:t>
            </a:r>
            <a:r>
              <a:rPr lang="fr-FR" dirty="0"/>
              <a:t> </a:t>
            </a:r>
            <a:r>
              <a:rPr lang="fr-FR" dirty="0" err="1"/>
              <a:t>results</a:t>
            </a:r>
            <a:r>
              <a:rPr lang="fr-FR" dirty="0"/>
              <a:t> </a:t>
            </a:r>
            <a:r>
              <a:rPr lang="fr-FR" dirty="0" err="1"/>
              <a:t>using</a:t>
            </a:r>
            <a:r>
              <a:rPr lang="fr-FR" dirty="0"/>
              <a:t> non-maximum suppression. The </a:t>
            </a:r>
            <a:r>
              <a:rPr lang="fr-FR" dirty="0" err="1"/>
              <a:t>remaining</a:t>
            </a:r>
            <a:r>
              <a:rPr lang="fr-FR" dirty="0"/>
              <a:t> </a:t>
            </a:r>
            <a:r>
              <a:rPr lang="fr-FR" dirty="0" err="1"/>
              <a:t>predicted</a:t>
            </a:r>
            <a:r>
              <a:rPr lang="fr-FR" dirty="0"/>
              <a:t> </a:t>
            </a:r>
            <a:r>
              <a:rPr lang="fr-FR" dirty="0" err="1"/>
              <a:t>bounding</a:t>
            </a:r>
            <a:r>
              <a:rPr lang="fr-FR" dirty="0"/>
              <a:t> boxes for </a:t>
            </a:r>
            <a:r>
              <a:rPr lang="fr-FR" dirty="0" err="1"/>
              <a:t>objects</a:t>
            </a:r>
            <a:r>
              <a:rPr lang="fr-FR" dirty="0"/>
              <a:t> are the </a:t>
            </a:r>
            <a:r>
              <a:rPr lang="fr-FR" dirty="0" err="1"/>
              <a:t>region</a:t>
            </a:r>
            <a:r>
              <a:rPr lang="fr-FR" dirty="0"/>
              <a:t> </a:t>
            </a:r>
            <a:r>
              <a:rPr lang="fr-FR" dirty="0" err="1"/>
              <a:t>proposals</a:t>
            </a:r>
            <a:r>
              <a:rPr lang="fr-FR" dirty="0"/>
              <a:t> </a:t>
            </a:r>
            <a:r>
              <a:rPr lang="fr-FR" dirty="0" err="1"/>
              <a:t>required</a:t>
            </a:r>
            <a:r>
              <a:rPr lang="fr-FR" dirty="0"/>
              <a:t> by the </a:t>
            </a:r>
            <a:r>
              <a:rPr lang="fr-FR" dirty="0" err="1"/>
              <a:t>region</a:t>
            </a:r>
            <a:r>
              <a:rPr lang="fr-FR" dirty="0"/>
              <a:t> of </a:t>
            </a:r>
            <a:r>
              <a:rPr lang="fr-FR" dirty="0" err="1"/>
              <a:t>interest</a:t>
            </a:r>
            <a:r>
              <a:rPr lang="fr-FR" dirty="0"/>
              <a:t> </a:t>
            </a:r>
            <a:r>
              <a:rPr lang="fr-FR" dirty="0" err="1"/>
              <a:t>pooling</a:t>
            </a:r>
            <a:r>
              <a:rPr lang="fr-FR" dirty="0"/>
              <a:t> layer.</a:t>
            </a:r>
          </a:p>
        </p:txBody>
      </p:sp>
      <p:sp>
        <p:nvSpPr>
          <p:cNvPr id="4" name="Espace réservé du numéro de diapositive 3"/>
          <p:cNvSpPr>
            <a:spLocks noGrp="1"/>
          </p:cNvSpPr>
          <p:nvPr>
            <p:ph type="sldNum" sz="quarter" idx="5"/>
          </p:nvPr>
        </p:nvSpPr>
        <p:spPr/>
        <p:txBody>
          <a:bodyPr/>
          <a:lstStyle/>
          <a:p>
            <a:fld id="{E11933B0-7AD2-41ED-B8DF-757255C2B0BB}" type="slidenum">
              <a:t>37</a:t>
            </a:fld>
            <a:endParaRPr lang="fr-FR"/>
          </a:p>
        </p:txBody>
      </p:sp>
    </p:spTree>
    <p:extLst>
      <p:ext uri="{BB962C8B-B14F-4D97-AF65-F5344CB8AC3E}">
        <p14:creationId xmlns:p14="http://schemas.microsoft.com/office/powerpoint/2010/main" val="168856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39263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33887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https://jonathan-hui.medium.com/map-mean-average-precision-for-object-detection-45c121a31173</a:t>
            </a:r>
            <a:endParaRPr lang="en-US" dirty="0"/>
          </a:p>
        </p:txBody>
      </p:sp>
    </p:spTree>
    <p:extLst>
      <p:ext uri="{BB962C8B-B14F-4D97-AF65-F5344CB8AC3E}">
        <p14:creationId xmlns:p14="http://schemas.microsoft.com/office/powerpoint/2010/main" val="134036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8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1390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56</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59</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20424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https://www.researchgate.net/figure/Two-stage-vs-Proposed-a-The-two-stage-approach-separates-the-detection-and-pose_fig1_308320592</a:t>
            </a:r>
            <a:endParaRPr lang="en-US" dirty="0"/>
          </a:p>
        </p:txBody>
      </p:sp>
    </p:spTree>
    <p:extLst>
      <p:ext uri="{BB962C8B-B14F-4D97-AF65-F5344CB8AC3E}">
        <p14:creationId xmlns:p14="http://schemas.microsoft.com/office/powerpoint/2010/main" val="394034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https://devai.info/2021/01/21/series-yolo-4-tim-hieu-cau-truc-yolov1v2v3-va-v4/</a:t>
            </a:r>
          </a:p>
          <a:p>
            <a:r>
              <a:rPr lang="en-US" dirty="0" smtClean="0"/>
              <a:t>https://pbcquoc.github.io/yolo/</a:t>
            </a:r>
            <a:endParaRPr lang="en-US" dirty="0"/>
          </a:p>
        </p:txBody>
      </p:sp>
    </p:spTree>
    <p:extLst>
      <p:ext uri="{BB962C8B-B14F-4D97-AF65-F5344CB8AC3E}">
        <p14:creationId xmlns:p14="http://schemas.microsoft.com/office/powerpoint/2010/main" val="33450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5*B+C </a:t>
            </a:r>
            <a:r>
              <a:rPr lang="en-US" dirty="0" err="1" smtClean="0"/>
              <a:t>cho</a:t>
            </a:r>
            <a:r>
              <a:rPr lang="en-US" dirty="0" smtClean="0"/>
              <a:t> </a:t>
            </a:r>
            <a:r>
              <a:rPr lang="en-US" dirty="0" err="1" smtClean="0"/>
              <a:t>một</a:t>
            </a:r>
            <a:r>
              <a:rPr lang="en-US" baseline="0" dirty="0" smtClean="0"/>
              <a:t> ô </a:t>
            </a:r>
            <a:r>
              <a:rPr lang="en-US" baseline="0" dirty="0" smtClean="0">
                <a:sym typeface="Wingdings" panose="05000000000000000000" pitchFamily="2" charset="2"/>
              </a:rPr>
              <a:t> 1 ô 1 </a:t>
            </a:r>
            <a:r>
              <a:rPr lang="en-US" baseline="0" dirty="0" err="1" smtClean="0">
                <a:sym typeface="Wingdings" panose="05000000000000000000" pitchFamily="2" charset="2"/>
              </a:rPr>
              <a:t>vật</a:t>
            </a:r>
            <a:r>
              <a:rPr lang="en-US" baseline="0" dirty="0" smtClean="0">
                <a:sym typeface="Wingdings" panose="05000000000000000000" pitchFamily="2" charset="2"/>
              </a:rPr>
              <a:t> </a:t>
            </a:r>
            <a:r>
              <a:rPr lang="en-US" baseline="0" dirty="0" err="1" smtClean="0">
                <a:sym typeface="Wingdings" panose="05000000000000000000" pitchFamily="2" charset="2"/>
              </a:rPr>
              <a:t>vì</a:t>
            </a:r>
            <a:r>
              <a:rPr lang="en-US" baseline="0" dirty="0" smtClean="0">
                <a:sym typeface="Wingdings" panose="05000000000000000000" pitchFamily="2" charset="2"/>
              </a:rPr>
              <a:t> </a:t>
            </a:r>
            <a:r>
              <a:rPr lang="en-US" baseline="0" dirty="0" err="1" smtClean="0">
                <a:sym typeface="Wingdings" panose="05000000000000000000" pitchFamily="2" charset="2"/>
              </a:rPr>
              <a:t>chỉ</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1 C</a:t>
            </a:r>
            <a:endParaRPr lang="en-US" dirty="0"/>
          </a:p>
        </p:txBody>
      </p:sp>
    </p:spTree>
    <p:extLst>
      <p:ext uri="{BB962C8B-B14F-4D97-AF65-F5344CB8AC3E}">
        <p14:creationId xmlns:p14="http://schemas.microsoft.com/office/powerpoint/2010/main" val="16090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04/06/2023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2.gif"/></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2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open-mmlab/mmdetection"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hyperlink" Target="https://github.com/ultralytics/yolov5" TargetMode="External"/><Relationship Id="rId1" Type="http://schemas.openxmlformats.org/officeDocument/2006/relationships/slideLayout" Target="../slideLayouts/slideLayout8.xml"/><Relationship Id="rId4" Type="http://schemas.openxmlformats.org/officeDocument/2006/relationships/hyperlink" Target="https://github.com/WongKinYiu/yolov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8</a:t>
            </a:r>
            <a:r>
              <a:rPr lang="en" sz="3400" b="1" dirty="0" smtClean="0">
                <a:solidFill>
                  <a:srgbClr val="FFFF00"/>
                </a:solidFill>
              </a:rPr>
              <a:t>: Nhận diện vật thể (Object Detection)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2</a:t>
            </a:r>
            <a:r>
              <a:rPr lang="vi-VN" dirty="0" smtClean="0"/>
              <a:t>: </a:t>
            </a:r>
            <a:r>
              <a:rPr lang="en-US" dirty="0" err="1" smtClean="0"/>
              <a:t>Các</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một</a:t>
            </a:r>
            <a:r>
              <a:rPr lang="en-US" dirty="0" smtClean="0"/>
              <a:t> </a:t>
            </a:r>
            <a:r>
              <a:rPr lang="en-US" dirty="0" err="1" smtClean="0"/>
              <a:t>giai</a:t>
            </a:r>
            <a:r>
              <a:rPr lang="en-US" dirty="0" smtClean="0"/>
              <a:t> </a:t>
            </a:r>
            <a:r>
              <a:rPr lang="en-US" dirty="0" err="1" smtClean="0"/>
              <a:t>đoạn</a:t>
            </a:r>
            <a:endParaRPr lang="en-US" dirty="0"/>
          </a:p>
        </p:txBody>
      </p:sp>
      <p:sp>
        <p:nvSpPr>
          <p:cNvPr id="7" name="Subtitle 6"/>
          <p:cNvSpPr>
            <a:spLocks noGrp="1"/>
          </p:cNvSpPr>
          <p:nvPr>
            <p:ph type="subTitle" idx="1"/>
          </p:nvPr>
        </p:nvSpPr>
        <p:spPr/>
        <p:txBody>
          <a:bodyPr/>
          <a:lstStyle/>
          <a:p>
            <a:endParaRPr lang="en-US"/>
          </a:p>
        </p:txBody>
      </p:sp>
      <p:sp>
        <p:nvSpPr>
          <p:cNvPr id="8" name="Text Placeholder 7"/>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35370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 v1)</a:t>
            </a:r>
            <a:endParaRPr lang="fr-FR"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thực</a:t>
            </a:r>
            <a:r>
              <a:rPr lang="en-US" dirty="0" smtClean="0"/>
              <a:t>.</a:t>
            </a:r>
          </a:p>
          <a:p>
            <a:endParaRPr lang="en-US" dirty="0"/>
          </a:p>
          <a:p>
            <a:r>
              <a:rPr lang="en-US" dirty="0" err="1" smtClean="0"/>
              <a:t>Mạng</a:t>
            </a:r>
            <a:r>
              <a:rPr lang="en-US" dirty="0" smtClean="0"/>
              <a:t> neuron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đến</a:t>
            </a:r>
            <a:r>
              <a:rPr lang="en-US" dirty="0" smtClean="0"/>
              <a:t> </a:t>
            </a:r>
            <a:r>
              <a:rPr lang="en-US" dirty="0" err="1" smtClean="0"/>
              <a:t>cuối</a:t>
            </a:r>
            <a:r>
              <a:rPr lang="en-US" dirty="0" smtClean="0"/>
              <a:t> (end to end)</a:t>
            </a:r>
          </a:p>
          <a:p>
            <a:endParaRPr lang="en-US" dirty="0"/>
          </a:p>
          <a:p>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ảnh</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là</a:t>
            </a:r>
            <a:r>
              <a:rPr lang="en-US" dirty="0" smtClean="0"/>
              <a:t> </a:t>
            </a:r>
            <a:r>
              <a:rPr lang="en-US" dirty="0" err="1" smtClean="0"/>
              <a:t>bbox</a:t>
            </a:r>
            <a:r>
              <a:rPr lang="en-US" dirty="0" smtClean="0"/>
              <a:t> </a:t>
            </a:r>
            <a:r>
              <a:rPr lang="en-US" dirty="0" err="1" smtClean="0"/>
              <a:t>và</a:t>
            </a:r>
            <a:r>
              <a:rPr lang="en-US" dirty="0" smtClean="0"/>
              <a:t> </a:t>
            </a:r>
            <a:r>
              <a:rPr lang="en-US" dirty="0" err="1" smtClean="0"/>
              <a:t>nhãn</a:t>
            </a:r>
            <a:r>
              <a:rPr lang="en-US" dirty="0" smtClean="0"/>
              <a:t> </a:t>
            </a:r>
            <a:r>
              <a:rPr lang="en-US" dirty="0" err="1" smtClean="0"/>
              <a:t>cho</a:t>
            </a:r>
            <a:r>
              <a:rPr lang="en-US" dirty="0" smtClean="0"/>
              <a:t> </a:t>
            </a:r>
            <a:r>
              <a:rPr lang="en-US" dirty="0" err="1" smtClean="0"/>
              <a:t>mỗi</a:t>
            </a:r>
            <a:r>
              <a:rPr lang="en-US" dirty="0" smtClean="0"/>
              <a:t> </a:t>
            </a:r>
            <a:r>
              <a:rPr lang="en-US" dirty="0" err="1" smtClean="0"/>
              <a:t>bbox</a:t>
            </a:r>
            <a:endParaRPr lang="en-US" dirty="0" smtClean="0"/>
          </a:p>
          <a:p>
            <a:endParaRPr lang="en-US" dirty="0"/>
          </a:p>
          <a:p>
            <a:r>
              <a:rPr lang="en-US" dirty="0" err="1" smtClean="0"/>
              <a:t>Hoạt</a:t>
            </a:r>
            <a:r>
              <a:rPr lang="en-US" dirty="0" smtClean="0"/>
              <a:t> </a:t>
            </a:r>
            <a:r>
              <a:rPr lang="en-US" dirty="0" err="1" smtClean="0"/>
              <a:t>động</a:t>
            </a:r>
            <a:r>
              <a:rPr lang="en-US" dirty="0" smtClean="0"/>
              <a:t> </a:t>
            </a:r>
            <a:r>
              <a:rPr lang="en-US" dirty="0" err="1" smtClean="0"/>
              <a:t>trong</a:t>
            </a:r>
            <a:r>
              <a:rPr lang="en-US" dirty="0" smtClean="0"/>
              <a:t> </a:t>
            </a:r>
            <a:r>
              <a:rPr lang="en-US" dirty="0" err="1" smtClean="0"/>
              <a:t>khoảng</a:t>
            </a:r>
            <a:r>
              <a:rPr lang="en-US" dirty="0" smtClean="0"/>
              <a:t> 45-155 fps.</a:t>
            </a:r>
            <a:endParaRPr lang="en-US" dirty="0"/>
          </a:p>
        </p:txBody>
      </p:sp>
    </p:spTree>
    <p:extLst>
      <p:ext uri="{BB962C8B-B14F-4D97-AF65-F5344CB8AC3E}">
        <p14:creationId xmlns:p14="http://schemas.microsoft.com/office/powerpoint/2010/main" val="195272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 v1)</a:t>
            </a:r>
            <a:endParaRPr lang="fr-FR" dirty="0"/>
          </a:p>
        </p:txBody>
      </p:sp>
      <p:sp>
        <p:nvSpPr>
          <p:cNvPr id="3" name="Text Placeholder 2"/>
          <p:cNvSpPr>
            <a:spLocks noGrp="1"/>
          </p:cNvSpPr>
          <p:nvPr>
            <p:ph type="body" idx="1"/>
          </p:nvPr>
        </p:nvSpPr>
        <p:spPr>
          <a:xfrm>
            <a:off x="310896" y="676656"/>
            <a:ext cx="7842504" cy="3967800"/>
          </a:xfrm>
        </p:spPr>
        <p:txBody>
          <a:bodyPr>
            <a:normAutofit/>
          </a:bodyPr>
          <a:lstStyle/>
          <a:p>
            <a:r>
              <a:rPr lang="en-US" sz="1400" dirty="0" err="1" smtClean="0"/>
              <a:t>Bước</a:t>
            </a:r>
            <a:r>
              <a:rPr lang="en-US" sz="1400" dirty="0" smtClean="0"/>
              <a:t> 1: </a:t>
            </a:r>
            <a:r>
              <a:rPr lang="en-US" sz="1400" dirty="0" err="1" smtClean="0"/>
              <a:t>phân</a:t>
            </a:r>
            <a:r>
              <a:rPr lang="en-US" sz="1400" dirty="0" smtClean="0"/>
              <a:t> chia </a:t>
            </a:r>
            <a:r>
              <a:rPr lang="en-US" sz="1400" dirty="0" err="1" smtClean="0"/>
              <a:t>ảnh</a:t>
            </a:r>
            <a:r>
              <a:rPr lang="en-US" sz="1400" dirty="0" smtClean="0"/>
              <a:t> </a:t>
            </a:r>
            <a:r>
              <a:rPr lang="en-US" sz="1400" dirty="0" err="1" smtClean="0"/>
              <a:t>thành</a:t>
            </a:r>
            <a:r>
              <a:rPr lang="en-US" sz="1400" dirty="0" smtClean="0"/>
              <a:t> </a:t>
            </a:r>
            <a:r>
              <a:rPr lang="en-US" sz="1400" dirty="0" err="1" smtClean="0"/>
              <a:t>một</a:t>
            </a:r>
            <a:r>
              <a:rPr lang="en-US" sz="1400" dirty="0" smtClean="0"/>
              <a:t> </a:t>
            </a:r>
            <a:r>
              <a:rPr lang="en-US" sz="1400" dirty="0" err="1" smtClean="0"/>
              <a:t>lưới</a:t>
            </a:r>
            <a:r>
              <a:rPr lang="en-US" sz="1400" dirty="0" smtClean="0"/>
              <a:t> </a:t>
            </a:r>
            <a:r>
              <a:rPr lang="en-US" sz="1400" dirty="0" err="1" smtClean="0"/>
              <a:t>có</a:t>
            </a:r>
            <a:r>
              <a:rPr lang="en-US" sz="1400" dirty="0" smtClean="0"/>
              <a:t> </a:t>
            </a:r>
            <a:r>
              <a:rPr lang="en-US" sz="1400" dirty="0" err="1" smtClean="0"/>
              <a:t>các</a:t>
            </a:r>
            <a:r>
              <a:rPr lang="en-US" sz="1400" dirty="0" smtClean="0"/>
              <a:t> ô.</a:t>
            </a:r>
          </a:p>
          <a:p>
            <a:endParaRPr lang="en-US" sz="1400" dirty="0" smtClean="0"/>
          </a:p>
          <a:p>
            <a:r>
              <a:rPr lang="en-US" sz="1400" dirty="0" err="1" smtClean="0"/>
              <a:t>Bước</a:t>
            </a:r>
            <a:r>
              <a:rPr lang="en-US" sz="1400" dirty="0" smtClean="0"/>
              <a:t> 2: </a:t>
            </a:r>
            <a:r>
              <a:rPr lang="en-US" sz="1400" dirty="0" err="1" smtClean="0"/>
              <a:t>Tạo</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bbox</a:t>
            </a:r>
            <a:r>
              <a:rPr lang="en-US" sz="1400" dirty="0" smtClean="0"/>
              <a:t> </a:t>
            </a:r>
            <a:r>
              <a:rPr lang="en-US" sz="1400" dirty="0" err="1" smtClean="0"/>
              <a:t>cho</a:t>
            </a:r>
            <a:r>
              <a:rPr lang="en-US" sz="1400" dirty="0" smtClean="0"/>
              <a:t> </a:t>
            </a:r>
            <a:r>
              <a:rPr lang="en-US" sz="1400" dirty="0" err="1" smtClean="0"/>
              <a:t>từng</a:t>
            </a:r>
            <a:r>
              <a:rPr lang="en-US" sz="1400" dirty="0" smtClean="0"/>
              <a:t> ô </a:t>
            </a:r>
          </a:p>
          <a:p>
            <a:endParaRPr lang="en-US" sz="1400" dirty="0" smtClean="0"/>
          </a:p>
          <a:p>
            <a:r>
              <a:rPr lang="en-US" sz="1400" dirty="0" err="1" smtClean="0"/>
              <a:t>Bước</a:t>
            </a:r>
            <a:r>
              <a:rPr lang="en-US" sz="1400" dirty="0" smtClean="0"/>
              <a:t> 3: </a:t>
            </a:r>
            <a:r>
              <a:rPr lang="en-US" sz="1400" dirty="0" err="1" smtClean="0"/>
              <a:t>Tạo</a:t>
            </a:r>
            <a:r>
              <a:rPr lang="en-US" sz="1400" dirty="0" smtClean="0"/>
              <a:t> vector </a:t>
            </a:r>
            <a:r>
              <a:rPr lang="en-US" sz="1400" dirty="0" err="1" smtClean="0"/>
              <a:t>bbox</a:t>
            </a:r>
            <a:r>
              <a:rPr lang="en-US" sz="1400" dirty="0" smtClean="0"/>
              <a:t> </a:t>
            </a:r>
            <a:r>
              <a:rPr lang="en-US" sz="1400" dirty="0" err="1" smtClean="0"/>
              <a:t>nhãn</a:t>
            </a:r>
            <a:r>
              <a:rPr lang="en-US" sz="1400" dirty="0" smtClean="0"/>
              <a:t> (</a:t>
            </a:r>
            <a:r>
              <a:rPr lang="en-US" sz="1400" dirty="0" err="1" smtClean="0"/>
              <a:t>bbox</a:t>
            </a:r>
            <a:r>
              <a:rPr lang="en-US" sz="1400" dirty="0" smtClean="0"/>
              <a:t> </a:t>
            </a:r>
            <a:r>
              <a:rPr lang="en-US" sz="1400" dirty="0" err="1" smtClean="0"/>
              <a:t>gt</a:t>
            </a:r>
            <a:r>
              <a:rPr lang="en-US" sz="1400" dirty="0" smtClean="0"/>
              <a:t>) </a:t>
            </a:r>
            <a:r>
              <a:rPr lang="en-US" sz="1400" dirty="0" err="1" smtClean="0"/>
              <a:t>bằng</a:t>
            </a:r>
            <a:r>
              <a:rPr lang="en-US" sz="1400" dirty="0" smtClean="0"/>
              <a:t> </a:t>
            </a:r>
            <a:r>
              <a:rPr lang="en-US" sz="1400" dirty="0" err="1" smtClean="0"/>
              <a:t>cách</a:t>
            </a:r>
            <a:r>
              <a:rPr lang="en-US" sz="1400" dirty="0" smtClean="0"/>
              <a:t> </a:t>
            </a:r>
            <a:r>
              <a:rPr lang="en-US" sz="1400" dirty="0" err="1" smtClean="0"/>
              <a:t>gán</a:t>
            </a:r>
            <a:r>
              <a:rPr lang="en-US" sz="1400" dirty="0" smtClean="0"/>
              <a:t> </a:t>
            </a:r>
            <a:r>
              <a:rPr lang="en-US" sz="1400" dirty="0" err="1" smtClean="0"/>
              <a:t>nhãn</a:t>
            </a:r>
            <a:r>
              <a:rPr lang="en-US" sz="1400" dirty="0" smtClean="0"/>
              <a:t> </a:t>
            </a:r>
            <a:r>
              <a:rPr lang="en-US" sz="1400" dirty="0" err="1" smtClean="0"/>
              <a:t>cho</a:t>
            </a:r>
            <a:r>
              <a:rPr lang="en-US" sz="1400" dirty="0" smtClean="0"/>
              <a:t> </a:t>
            </a:r>
            <a:r>
              <a:rPr lang="en-US" sz="1400" dirty="0" err="1" smtClean="0"/>
              <a:t>từng</a:t>
            </a:r>
            <a:r>
              <a:rPr lang="en-US" sz="1400" dirty="0" smtClean="0"/>
              <a:t> </a:t>
            </a:r>
            <a:r>
              <a:rPr lang="en-US" sz="1400" dirty="0"/>
              <a:t>ô</a:t>
            </a:r>
            <a:r>
              <a:rPr lang="en-US" sz="1400" dirty="0" smtClean="0"/>
              <a:t>, </a:t>
            </a:r>
            <a:r>
              <a:rPr lang="en-US" sz="1400" dirty="0" err="1" smtClean="0"/>
              <a:t>tâm</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nằm</a:t>
            </a:r>
            <a:r>
              <a:rPr lang="en-US" sz="1400" dirty="0" smtClean="0"/>
              <a:t> </a:t>
            </a:r>
            <a:r>
              <a:rPr lang="en-US" sz="1400" dirty="0" err="1" smtClean="0"/>
              <a:t>trong</a:t>
            </a:r>
            <a:r>
              <a:rPr lang="en-US" sz="1400" dirty="0" smtClean="0"/>
              <a:t> ô </a:t>
            </a:r>
            <a:r>
              <a:rPr lang="en-US" sz="1400" dirty="0" err="1" smtClean="0"/>
              <a:t>nào</a:t>
            </a:r>
            <a:r>
              <a:rPr lang="en-US" sz="1400" dirty="0" smtClean="0"/>
              <a:t> </a:t>
            </a:r>
            <a:r>
              <a:rPr lang="en-US" sz="1400" dirty="0" err="1" smtClean="0"/>
              <a:t>thì</a:t>
            </a:r>
            <a:r>
              <a:rPr lang="en-US" sz="1400" dirty="0" smtClean="0"/>
              <a:t> </a:t>
            </a:r>
            <a:r>
              <a:rPr lang="en-US" sz="1400" dirty="0" err="1" smtClean="0"/>
              <a:t>gán</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đó</a:t>
            </a:r>
            <a:r>
              <a:rPr lang="en-US" sz="1400" dirty="0" smtClean="0"/>
              <a:t> </a:t>
            </a:r>
            <a:r>
              <a:rPr lang="en-US" sz="1400" dirty="0" err="1" smtClean="0"/>
              <a:t>cho</a:t>
            </a:r>
            <a:r>
              <a:rPr lang="en-US" sz="1400" dirty="0" smtClean="0"/>
              <a:t> ô </a:t>
            </a:r>
            <a:r>
              <a:rPr lang="en-US" sz="1400" dirty="0" err="1" smtClean="0"/>
              <a:t>đó</a:t>
            </a:r>
            <a:r>
              <a:rPr lang="en-US" sz="1400" dirty="0" smtClean="0"/>
              <a:t>. </a:t>
            </a:r>
            <a:r>
              <a:rPr lang="en-US" sz="1400" dirty="0" err="1" smtClean="0"/>
              <a:t>Nếu</a:t>
            </a:r>
            <a:r>
              <a:rPr lang="en-US" sz="1400" dirty="0" smtClean="0"/>
              <a:t> </a:t>
            </a:r>
            <a:r>
              <a:rPr lang="en-US" sz="1400" dirty="0" err="1" smtClean="0"/>
              <a:t>có</a:t>
            </a:r>
            <a:r>
              <a:rPr lang="en-US" sz="1400" dirty="0" smtClean="0"/>
              <a:t> </a:t>
            </a:r>
            <a:r>
              <a:rPr lang="en-US" sz="1400" dirty="0" err="1" smtClean="0"/>
              <a:t>nhiều</a:t>
            </a:r>
            <a:r>
              <a:rPr lang="en-US" sz="1400" dirty="0" smtClean="0"/>
              <a:t> box </a:t>
            </a:r>
            <a:r>
              <a:rPr lang="en-US" sz="1400" dirty="0" err="1" smtClean="0"/>
              <a:t>trong</a:t>
            </a:r>
            <a:r>
              <a:rPr lang="en-US" sz="1400" dirty="0" smtClean="0"/>
              <a:t> 1 ô </a:t>
            </a:r>
            <a:r>
              <a:rPr lang="en-US" sz="1400" dirty="0" err="1" smtClean="0"/>
              <a:t>thì</a:t>
            </a:r>
            <a:r>
              <a:rPr lang="en-US" sz="1400" dirty="0" smtClean="0"/>
              <a:t> </a:t>
            </a:r>
            <a:r>
              <a:rPr lang="en-US" sz="1400" dirty="0" err="1" smtClean="0"/>
              <a:t>chọn</a:t>
            </a:r>
            <a:r>
              <a:rPr lang="en-US" sz="1400" dirty="0" smtClean="0"/>
              <a:t> box </a:t>
            </a:r>
            <a:r>
              <a:rPr lang="en-US" sz="1400" dirty="0" err="1" smtClean="0"/>
              <a:t>có</a:t>
            </a:r>
            <a:r>
              <a:rPr lang="en-US" sz="1400" dirty="0" smtClean="0"/>
              <a:t> </a:t>
            </a:r>
            <a:r>
              <a:rPr lang="en-US" sz="1400" dirty="0" err="1" smtClean="0"/>
              <a:t>IoU</a:t>
            </a:r>
            <a:r>
              <a:rPr lang="en-US" sz="1400" dirty="0" smtClean="0"/>
              <a:t> </a:t>
            </a:r>
            <a:r>
              <a:rPr lang="en-US" sz="1400" dirty="0" err="1" smtClean="0"/>
              <a:t>với</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lớn</a:t>
            </a:r>
            <a:r>
              <a:rPr lang="en-US" sz="1400" dirty="0" smtClean="0"/>
              <a:t> </a:t>
            </a:r>
            <a:r>
              <a:rPr lang="en-US" sz="1400" dirty="0" err="1" smtClean="0"/>
              <a:t>nhất</a:t>
            </a:r>
            <a:r>
              <a:rPr lang="en-US" sz="1400" dirty="0" smtClean="0"/>
              <a:t>.</a:t>
            </a:r>
          </a:p>
          <a:p>
            <a:endParaRPr lang="en-US" sz="1400" dirty="0" smtClean="0"/>
          </a:p>
          <a:p>
            <a:r>
              <a:rPr lang="en-US" sz="1400" dirty="0" err="1" smtClean="0"/>
              <a:t>Bước</a:t>
            </a:r>
            <a:r>
              <a:rPr lang="en-US" sz="1400" dirty="0" smtClean="0"/>
              <a:t> 4: </a:t>
            </a:r>
            <a:r>
              <a:rPr lang="en-US" sz="1400" dirty="0" err="1" smtClean="0"/>
              <a:t>Tính</a:t>
            </a:r>
            <a:r>
              <a:rPr lang="en-US" sz="1400" dirty="0" smtClean="0"/>
              <a:t> </a:t>
            </a:r>
            <a:r>
              <a:rPr lang="en-US" sz="1400" dirty="0" err="1" smtClean="0"/>
              <a:t>toán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cho</a:t>
            </a:r>
            <a:r>
              <a:rPr lang="en-US" sz="1400" dirty="0" smtClean="0"/>
              <a:t> </a:t>
            </a:r>
            <a:r>
              <a:rPr lang="en-US" sz="1400" dirty="0" err="1" smtClean="0"/>
              <a:t>từng</a:t>
            </a:r>
            <a:r>
              <a:rPr lang="en-US" sz="1400" dirty="0" smtClean="0"/>
              <a:t> </a:t>
            </a:r>
            <a:r>
              <a:rPr lang="en-US" sz="1400" dirty="0"/>
              <a:t>ô</a:t>
            </a:r>
            <a:r>
              <a:rPr lang="en-US" sz="1400" dirty="0" smtClean="0"/>
              <a:t>.</a:t>
            </a:r>
          </a:p>
          <a:p>
            <a:endParaRPr lang="en-US" sz="1400" dirty="0" smtClean="0"/>
          </a:p>
          <a:p>
            <a:r>
              <a:rPr lang="en-US" sz="1400" dirty="0" err="1" smtClean="0"/>
              <a:t>Bước</a:t>
            </a:r>
            <a:r>
              <a:rPr lang="en-US" sz="1400" dirty="0" smtClean="0"/>
              <a:t> 5: </a:t>
            </a:r>
            <a:r>
              <a:rPr lang="en-US" sz="1400" dirty="0" err="1" smtClean="0"/>
              <a:t>Tính</a:t>
            </a:r>
            <a:r>
              <a:rPr lang="en-US" sz="1400" dirty="0" smtClean="0"/>
              <a:t> </a:t>
            </a:r>
            <a:r>
              <a:rPr lang="en-US" sz="1400" dirty="0" err="1" smtClean="0"/>
              <a:t>toán</a:t>
            </a:r>
            <a:r>
              <a:rPr lang="en-US" sz="1400" dirty="0" smtClean="0"/>
              <a:t> </a:t>
            </a:r>
            <a:r>
              <a:rPr lang="en-US" sz="1400" dirty="0" err="1" smtClean="0"/>
              <a:t>hàm</a:t>
            </a:r>
            <a:r>
              <a:rPr lang="en-US" sz="1400" dirty="0" smtClean="0"/>
              <a:t> </a:t>
            </a:r>
            <a:r>
              <a:rPr lang="en-US" sz="1400" dirty="0" err="1" smtClean="0"/>
              <a:t>mất</a:t>
            </a:r>
            <a:r>
              <a:rPr lang="en-US" sz="1400" dirty="0" smtClean="0"/>
              <a:t> </a:t>
            </a:r>
            <a:r>
              <a:rPr lang="en-US" sz="1400" dirty="0" err="1" smtClean="0"/>
              <a:t>mát</a:t>
            </a:r>
            <a:r>
              <a:rPr lang="en-US" sz="1400" dirty="0" smtClean="0"/>
              <a:t> </a:t>
            </a:r>
            <a:r>
              <a:rPr lang="en-US" sz="1400" dirty="0" err="1" smtClean="0"/>
              <a:t>giữa</a:t>
            </a:r>
            <a:r>
              <a:rPr lang="en-US" sz="1400" dirty="0" smtClean="0"/>
              <a:t> vector </a:t>
            </a:r>
            <a:r>
              <a:rPr lang="en-US" sz="1400" dirty="0" err="1" smtClean="0"/>
              <a:t>đầu</a:t>
            </a:r>
            <a:r>
              <a:rPr lang="en-US" sz="1400" dirty="0" smtClean="0"/>
              <a:t> </a:t>
            </a:r>
            <a:r>
              <a:rPr lang="en-US" sz="1400" dirty="0" err="1" smtClean="0"/>
              <a:t>ra</a:t>
            </a:r>
            <a:r>
              <a:rPr lang="en-US" sz="1400" dirty="0" smtClean="0"/>
              <a:t> </a:t>
            </a:r>
            <a:r>
              <a:rPr lang="en-US" sz="1400" dirty="0" err="1" smtClean="0"/>
              <a:t>và</a:t>
            </a:r>
            <a:r>
              <a:rPr lang="en-US" sz="1400" dirty="0" smtClean="0"/>
              <a:t> vector </a:t>
            </a:r>
            <a:r>
              <a:rPr lang="en-US" sz="1400" dirty="0" err="1" smtClean="0"/>
              <a:t>bbox</a:t>
            </a:r>
            <a:r>
              <a:rPr lang="en-US" sz="1400" dirty="0" smtClean="0"/>
              <a:t> </a:t>
            </a:r>
            <a:r>
              <a:rPr lang="en-US" sz="1400" dirty="0" err="1" smtClean="0"/>
              <a:t>nhãn</a:t>
            </a:r>
            <a:endParaRPr lang="en-US" sz="1400" dirty="0" smtClean="0"/>
          </a:p>
          <a:p>
            <a:endParaRPr lang="en-US" sz="1400" dirty="0" smtClean="0"/>
          </a:p>
        </p:txBody>
      </p:sp>
    </p:spTree>
    <p:extLst>
      <p:ext uri="{BB962C8B-B14F-4D97-AF65-F5344CB8AC3E}">
        <p14:creationId xmlns:p14="http://schemas.microsoft.com/office/powerpoint/2010/main" val="64770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Phương</a:t>
            </a:r>
            <a:r>
              <a:rPr lang="en-US" dirty="0" smtClean="0"/>
              <a:t> </a:t>
            </a:r>
            <a:r>
              <a:rPr lang="en-US" dirty="0" err="1" smtClean="0"/>
              <a:t>pháp</a:t>
            </a:r>
            <a:r>
              <a:rPr lang="en-US" dirty="0" smtClean="0"/>
              <a:t> </a:t>
            </a:r>
            <a:r>
              <a:rPr lang="en-US" dirty="0" err="1" smtClean="0"/>
              <a:t>gán</a:t>
            </a:r>
            <a:r>
              <a:rPr lang="en-US" dirty="0" smtClean="0"/>
              <a:t> </a:t>
            </a:r>
            <a:r>
              <a:rPr lang="en-US" dirty="0" err="1" smtClean="0"/>
              <a:t>nhãn</a:t>
            </a:r>
            <a:r>
              <a:rPr lang="en-US" dirty="0" smtClean="0"/>
              <a:t> </a:t>
            </a:r>
            <a:r>
              <a:rPr lang="en-US" dirty="0" err="1" smtClean="0"/>
              <a:t>cho</a:t>
            </a:r>
            <a:r>
              <a:rPr lang="en-US" dirty="0" smtClean="0"/>
              <a:t> </a:t>
            </a:r>
            <a:r>
              <a:rPr lang="en-US" dirty="0" err="1" smtClean="0"/>
              <a:t>từng</a:t>
            </a:r>
            <a:r>
              <a:rPr lang="en-US" dirty="0" smtClean="0"/>
              <a:t> ô</a:t>
            </a:r>
            <a:endParaRPr lang="en-US" dirty="0"/>
          </a:p>
        </p:txBody>
      </p:sp>
      <p:sp>
        <p:nvSpPr>
          <p:cNvPr id="3" name="Text Placeholder 2"/>
          <p:cNvSpPr>
            <a:spLocks noGrp="1"/>
          </p:cNvSpPr>
          <p:nvPr>
            <p:ph type="body" idx="1"/>
          </p:nvPr>
        </p:nvSpPr>
        <p:spPr>
          <a:xfrm>
            <a:off x="310896" y="676656"/>
            <a:ext cx="4260300" cy="2257044"/>
          </a:xfrm>
        </p:spPr>
        <p:txBody>
          <a:bodyPr/>
          <a:lstStyle/>
          <a:p>
            <a:r>
              <a:rPr lang="en-US" dirty="0" err="1" smtClean="0"/>
              <a:t>Vị</a:t>
            </a:r>
            <a:r>
              <a:rPr lang="en-US" dirty="0" smtClean="0"/>
              <a:t> </a:t>
            </a:r>
            <a:r>
              <a:rPr lang="en-US" dirty="0" err="1" smtClean="0"/>
              <a:t>trí</a:t>
            </a:r>
            <a:r>
              <a:rPr lang="en-US" dirty="0" smtClean="0"/>
              <a:t> </a:t>
            </a:r>
            <a:r>
              <a:rPr lang="en-US" dirty="0" err="1" smtClean="0"/>
              <a:t>tâm</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trong</a:t>
            </a:r>
            <a:r>
              <a:rPr lang="en-US" dirty="0" smtClean="0"/>
              <a:t> </a:t>
            </a:r>
            <a:r>
              <a:rPr lang="en-US" dirty="0" err="1" smtClean="0"/>
              <a:t>khoảng</a:t>
            </a:r>
            <a:r>
              <a:rPr lang="en-US" dirty="0" smtClean="0"/>
              <a:t> (0,1), </a:t>
            </a:r>
            <a:r>
              <a:rPr lang="en-US" dirty="0" err="1" smtClean="0"/>
              <a:t>dịch</a:t>
            </a:r>
            <a:r>
              <a:rPr lang="en-US" dirty="0" smtClean="0"/>
              <a:t> </a:t>
            </a:r>
            <a:r>
              <a:rPr lang="en-US" dirty="0" err="1" smtClean="0"/>
              <a:t>chuyển</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trong</a:t>
            </a:r>
            <a:r>
              <a:rPr lang="en-US" dirty="0" smtClean="0"/>
              <a:t> </a:t>
            </a:r>
            <a:r>
              <a:rPr lang="en-US" dirty="0" err="1" smtClean="0"/>
              <a:t>một</a:t>
            </a:r>
            <a:r>
              <a:rPr lang="en-US" dirty="0" smtClean="0"/>
              <a:t> ô.</a:t>
            </a:r>
          </a:p>
          <a:p>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cũng</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về</a:t>
            </a:r>
            <a:r>
              <a:rPr lang="en-US" dirty="0" smtClean="0"/>
              <a:t> (0,1), so </a:t>
            </a:r>
            <a:r>
              <a:rPr lang="en-US" dirty="0" err="1" smtClean="0"/>
              <a:t>sánh</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ảnh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122" name="Picture 2" descr="Trọng tâm vật th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96" y="1261300"/>
            <a:ext cx="4058895" cy="220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41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1D1AA-11F8-49A7-AB00-38F524940BFF}"/>
              </a:ext>
            </a:extLst>
          </p:cNvPr>
          <p:cNvSpPr>
            <a:spLocks noGrp="1"/>
          </p:cNvSpPr>
          <p:nvPr>
            <p:ph type="title"/>
          </p:nvPr>
        </p:nvSpPr>
        <p:spPr/>
        <p:txBody>
          <a:bodyPr>
            <a:normAutofit fontScale="90000"/>
          </a:bodyPr>
          <a:lstStyle/>
          <a:p>
            <a:r>
              <a:rPr lang="fr-FR" dirty="0" err="1" smtClean="0">
                <a:cs typeface="Calibri Light"/>
              </a:rPr>
              <a:t>Đầu</a:t>
            </a:r>
            <a:r>
              <a:rPr lang="fr-FR" dirty="0" smtClean="0">
                <a:cs typeface="Calibri Light"/>
              </a:rPr>
              <a:t> ra </a:t>
            </a:r>
            <a:r>
              <a:rPr lang="fr-FR" dirty="0" err="1" smtClean="0">
                <a:cs typeface="Calibri Light"/>
              </a:rPr>
              <a:t>của</a:t>
            </a:r>
            <a:r>
              <a:rPr lang="fr-FR" dirty="0" smtClean="0">
                <a:cs typeface="Calibri Light"/>
              </a:rPr>
              <a:t> YOLO</a:t>
            </a:r>
            <a:endParaRPr lang="fr-FR" dirty="0"/>
          </a:p>
        </p:txBody>
      </p:sp>
      <p:sp>
        <p:nvSpPr>
          <p:cNvPr id="3" name="Text Placeholder 2"/>
          <p:cNvSpPr>
            <a:spLocks noGrp="1"/>
          </p:cNvSpPr>
          <p:nvPr>
            <p:ph type="body" idx="1"/>
          </p:nvPr>
        </p:nvSpPr>
        <p:spPr>
          <a:xfrm>
            <a:off x="310896" y="676656"/>
            <a:ext cx="7860338" cy="3768344"/>
          </a:xfrm>
        </p:spPr>
        <p:txBody>
          <a:bodyPr>
            <a:normAutofit/>
          </a:bodyPr>
          <a:lstStyle/>
          <a:p>
            <a:r>
              <a:rPr lang="en-US" sz="1400" dirty="0" err="1" smtClean="0"/>
              <a:t>Ảnh</a:t>
            </a:r>
            <a:r>
              <a:rPr lang="en-US" sz="1400" dirty="0" smtClean="0"/>
              <a:t> </a:t>
            </a:r>
            <a:r>
              <a:rPr lang="en-US" sz="1400" dirty="0" err="1" smtClean="0"/>
              <a:t>được</a:t>
            </a:r>
            <a:r>
              <a:rPr lang="en-US" sz="1400" dirty="0" smtClean="0"/>
              <a:t> chia </a:t>
            </a:r>
            <a:r>
              <a:rPr lang="en-US" sz="1400" dirty="0" err="1" smtClean="0"/>
              <a:t>thành</a:t>
            </a:r>
            <a:r>
              <a:rPr lang="en-US" sz="1400" dirty="0" smtClean="0"/>
              <a:t> </a:t>
            </a:r>
            <a:r>
              <a:rPr lang="en-US" sz="1400" dirty="0" err="1" smtClean="0"/>
              <a:t>nhiều</a:t>
            </a:r>
            <a:r>
              <a:rPr lang="en-US" sz="1400" dirty="0" smtClean="0"/>
              <a:t> ô, </a:t>
            </a:r>
            <a:r>
              <a:rPr lang="en-US" sz="1400" dirty="0" err="1" smtClean="0"/>
              <a:t>mỗi</a:t>
            </a:r>
            <a:r>
              <a:rPr lang="en-US" sz="1400" dirty="0" smtClean="0"/>
              <a:t> ô </a:t>
            </a:r>
            <a:r>
              <a:rPr lang="en-US" sz="1400" dirty="0" err="1" smtClean="0"/>
              <a:t>liên</a:t>
            </a:r>
            <a:r>
              <a:rPr lang="en-US" sz="1400" dirty="0" smtClean="0"/>
              <a:t> </a:t>
            </a:r>
            <a:r>
              <a:rPr lang="en-US" sz="1400" dirty="0" err="1" smtClean="0"/>
              <a:t>kết</a:t>
            </a:r>
            <a:r>
              <a:rPr lang="en-US" sz="1400" dirty="0" smtClean="0"/>
              <a:t> </a:t>
            </a:r>
            <a:r>
              <a:rPr lang="en-US" sz="1400" dirty="0" err="1" smtClean="0"/>
              <a:t>với</a:t>
            </a:r>
            <a:r>
              <a:rPr lang="en-US" sz="1400" dirty="0" smtClean="0"/>
              <a:t> B </a:t>
            </a:r>
            <a:r>
              <a:rPr lang="en-US" sz="1400" dirty="0" err="1" smtClean="0"/>
              <a:t>bbox</a:t>
            </a:r>
            <a:r>
              <a:rPr lang="en-US" sz="1400" dirty="0" smtClean="0"/>
              <a:t>. </a:t>
            </a:r>
          </a:p>
          <a:p>
            <a:r>
              <a:rPr lang="en-US" sz="1400" dirty="0" err="1" smtClean="0"/>
              <a:t>Mô</a:t>
            </a:r>
            <a:r>
              <a:rPr lang="en-US" sz="1400" dirty="0" smtClean="0"/>
              <a:t> </a:t>
            </a:r>
            <a:r>
              <a:rPr lang="en-US" sz="1400" dirty="0" err="1" smtClean="0"/>
              <a:t>hình</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một</a:t>
            </a:r>
            <a:r>
              <a:rPr lang="en-US" sz="1400" dirty="0" smtClean="0"/>
              <a:t> vector </a:t>
            </a:r>
            <a:r>
              <a:rPr lang="en-US" sz="1400" dirty="0" err="1" smtClean="0"/>
              <a:t>đầu</a:t>
            </a:r>
            <a:r>
              <a:rPr lang="en-US" sz="1400" dirty="0" smtClean="0"/>
              <a:t> </a:t>
            </a:r>
            <a:r>
              <a:rPr lang="en-US" sz="1400" dirty="0" err="1" smtClean="0"/>
              <a:t>ra</a:t>
            </a:r>
            <a:r>
              <a:rPr lang="en-US" sz="1400" dirty="0" smtClean="0"/>
              <a:t> </a:t>
            </a:r>
            <a:r>
              <a:rPr lang="en-US" sz="1400" dirty="0" err="1" smtClean="0"/>
              <a:t>cho</a:t>
            </a:r>
            <a:r>
              <a:rPr lang="en-US" sz="1400" dirty="0" smtClean="0"/>
              <a:t> </a:t>
            </a:r>
            <a:r>
              <a:rPr lang="en-US" sz="1400" dirty="0" err="1" smtClean="0"/>
              <a:t>mỗi</a:t>
            </a:r>
            <a:r>
              <a:rPr lang="en-US" sz="1400" dirty="0" smtClean="0"/>
              <a:t> </a:t>
            </a:r>
            <a:r>
              <a:rPr lang="en-US" sz="1400" dirty="0"/>
              <a:t>ô</a:t>
            </a:r>
            <a:endParaRPr lang="en-US" sz="1400" dirty="0" smtClean="0"/>
          </a:p>
          <a:p>
            <a:r>
              <a:rPr lang="en-US" sz="1400" dirty="0" err="1" smtClean="0"/>
              <a:t>Kích</a:t>
            </a:r>
            <a:r>
              <a:rPr lang="en-US" sz="1400" dirty="0" smtClean="0"/>
              <a:t> </a:t>
            </a:r>
            <a:r>
              <a:rPr lang="en-US" sz="1400" dirty="0" err="1" smtClean="0"/>
              <a:t>thước</a:t>
            </a:r>
            <a:r>
              <a:rPr lang="en-US" sz="1400" dirty="0" smtClean="0"/>
              <a:t> vector </a:t>
            </a:r>
            <a:r>
              <a:rPr lang="en-US" sz="1400" dirty="0" err="1" smtClean="0"/>
              <a:t>đầu</a:t>
            </a:r>
            <a:r>
              <a:rPr lang="en-US" sz="1400" dirty="0" smtClean="0"/>
              <a:t> </a:t>
            </a:r>
            <a:r>
              <a:rPr lang="en-US" sz="1400" dirty="0" err="1" smtClean="0"/>
              <a:t>ra</a:t>
            </a:r>
            <a:r>
              <a:rPr lang="en-US" sz="1400" dirty="0" smtClean="0"/>
              <a:t>: 5*B+C </a:t>
            </a:r>
          </a:p>
          <a:p>
            <a:r>
              <a:rPr lang="en-US" sz="1400" dirty="0" smtClean="0"/>
              <a:t>5B: 4 </a:t>
            </a:r>
            <a:r>
              <a:rPr lang="en-US" sz="1400" dirty="0" err="1" smtClean="0"/>
              <a:t>giá</a:t>
            </a:r>
            <a:r>
              <a:rPr lang="en-US" sz="1400" dirty="0" smtClean="0"/>
              <a:t> </a:t>
            </a:r>
            <a:r>
              <a:rPr lang="en-US" sz="1400" dirty="0" err="1" smtClean="0"/>
              <a:t>trị</a:t>
            </a:r>
            <a:r>
              <a:rPr lang="en-US" sz="1400" dirty="0" smtClean="0"/>
              <a:t> </a:t>
            </a:r>
            <a:r>
              <a:rPr lang="en-US" sz="1400" dirty="0" err="1" smtClean="0"/>
              <a:t>vị</a:t>
            </a:r>
            <a:r>
              <a:rPr lang="en-US" sz="1400" dirty="0" smtClean="0"/>
              <a:t> </a:t>
            </a:r>
            <a:r>
              <a:rPr lang="en-US" sz="1400" dirty="0" err="1" smtClean="0"/>
              <a:t>trí</a:t>
            </a:r>
            <a:r>
              <a:rPr lang="en-US" sz="1400" dirty="0" smtClean="0"/>
              <a:t> (</a:t>
            </a:r>
            <a:r>
              <a:rPr lang="en-US" sz="1400" dirty="0" err="1" smtClean="0"/>
              <a:t>toạ</a:t>
            </a:r>
            <a:r>
              <a:rPr lang="en-US" sz="1400" dirty="0" smtClean="0"/>
              <a:t> </a:t>
            </a:r>
            <a:r>
              <a:rPr lang="en-US" sz="1400" dirty="0" err="1" smtClean="0"/>
              <a:t>độ</a:t>
            </a:r>
            <a:r>
              <a:rPr lang="en-US" sz="1400" dirty="0" smtClean="0"/>
              <a:t> </a:t>
            </a:r>
            <a:r>
              <a:rPr lang="en-US" sz="1400" dirty="0" err="1" smtClean="0"/>
              <a:t>tâm</a:t>
            </a:r>
            <a:r>
              <a:rPr lang="en-US" sz="1400" dirty="0" smtClean="0"/>
              <a:t> </a:t>
            </a:r>
            <a:r>
              <a:rPr lang="en-US" sz="1400" dirty="0" err="1" smtClean="0"/>
              <a:t>và</a:t>
            </a:r>
            <a:r>
              <a:rPr lang="en-US" sz="1400" dirty="0" smtClean="0"/>
              <a:t> </a:t>
            </a:r>
            <a:r>
              <a:rPr lang="en-US" sz="1400" dirty="0" err="1" smtClean="0"/>
              <a:t>dài</a:t>
            </a:r>
            <a:r>
              <a:rPr lang="en-US" sz="1400" dirty="0" smtClean="0"/>
              <a:t>, </a:t>
            </a:r>
            <a:r>
              <a:rPr lang="en-US" sz="1400" dirty="0" err="1" smtClean="0"/>
              <a:t>rộng</a:t>
            </a:r>
            <a:r>
              <a:rPr lang="en-US" sz="1400" dirty="0" smtClean="0"/>
              <a:t>) </a:t>
            </a:r>
            <a:r>
              <a:rPr lang="en-US" sz="1400" dirty="0" err="1" smtClean="0"/>
              <a:t>và</a:t>
            </a:r>
            <a:r>
              <a:rPr lang="en-US" sz="1400" dirty="0" smtClean="0"/>
              <a:t> 1 </a:t>
            </a:r>
            <a:r>
              <a:rPr lang="en-US" sz="1400" dirty="0" err="1" smtClean="0"/>
              <a:t>xác</a:t>
            </a:r>
            <a:r>
              <a:rPr lang="en-US" sz="1400" dirty="0" smtClean="0"/>
              <a:t> </a:t>
            </a:r>
            <a:r>
              <a:rPr lang="en-US" sz="1400" dirty="0" err="1" smtClean="0"/>
              <a:t>suất</a:t>
            </a:r>
            <a:r>
              <a:rPr lang="en-US" sz="1400" dirty="0" smtClean="0"/>
              <a:t> </a:t>
            </a:r>
            <a:r>
              <a:rPr lang="en-US" sz="1400" dirty="0" err="1" smtClean="0"/>
              <a:t>có</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trong</a:t>
            </a:r>
            <a:r>
              <a:rPr lang="en-US" sz="1400" dirty="0" smtClean="0"/>
              <a:t> </a:t>
            </a:r>
            <a:r>
              <a:rPr lang="en-US" sz="1400" dirty="0" err="1" smtClean="0"/>
              <a:t>bbox</a:t>
            </a:r>
            <a:endParaRPr lang="en-US" sz="1400" dirty="0"/>
          </a:p>
          <a:p>
            <a:r>
              <a:rPr lang="en-US" sz="1400" dirty="0" smtClean="0"/>
              <a:t>C: </a:t>
            </a:r>
            <a:r>
              <a:rPr lang="en-US" sz="1400" dirty="0" err="1" smtClean="0"/>
              <a:t>số</a:t>
            </a:r>
            <a:r>
              <a:rPr lang="en-US" sz="1400" dirty="0" smtClean="0"/>
              <a:t> </a:t>
            </a:r>
            <a:r>
              <a:rPr lang="en-US" sz="1400" dirty="0" err="1" smtClean="0"/>
              <a:t>lớp</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có</a:t>
            </a:r>
            <a:r>
              <a:rPr lang="en-US" sz="1400" dirty="0" smtClean="0"/>
              <a:t> </a:t>
            </a:r>
            <a:r>
              <a:rPr lang="en-US" sz="1400" dirty="0" err="1" smtClean="0"/>
              <a:t>giá</a:t>
            </a:r>
            <a:r>
              <a:rPr lang="en-US" sz="1400" dirty="0" smtClean="0"/>
              <a:t> </a:t>
            </a:r>
            <a:r>
              <a:rPr lang="en-US" sz="1400" dirty="0" err="1" smtClean="0"/>
              <a:t>trị</a:t>
            </a:r>
            <a:r>
              <a:rPr lang="en-US" sz="1400" dirty="0" smtClean="0"/>
              <a:t> </a:t>
            </a:r>
            <a:r>
              <a:rPr lang="en-US" sz="1400" dirty="0" err="1" smtClean="0"/>
              <a:t>là</a:t>
            </a:r>
            <a:r>
              <a:rPr lang="en-US" sz="1400" dirty="0" smtClean="0"/>
              <a:t> </a:t>
            </a:r>
            <a:r>
              <a:rPr lang="en-US" sz="1400" dirty="0" err="1" smtClean="0"/>
              <a:t>xác</a:t>
            </a:r>
            <a:r>
              <a:rPr lang="en-US" sz="1400" dirty="0" smtClean="0"/>
              <a:t> </a:t>
            </a:r>
            <a:r>
              <a:rPr lang="en-US" sz="1400" dirty="0" err="1" smtClean="0"/>
              <a:t>suất</a:t>
            </a:r>
            <a:r>
              <a:rPr lang="en-US" sz="1400" dirty="0" smtClean="0"/>
              <a:t> </a:t>
            </a:r>
            <a:r>
              <a:rPr lang="en-US" sz="1400" dirty="0" err="1" smtClean="0"/>
              <a:t>trọng</a:t>
            </a:r>
            <a:r>
              <a:rPr lang="en-US" sz="1400" dirty="0" smtClean="0"/>
              <a:t> </a:t>
            </a:r>
            <a:r>
              <a:rPr lang="en-US" sz="1400" dirty="0" err="1" smtClean="0"/>
              <a:t>tâm</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trong</a:t>
            </a:r>
            <a:r>
              <a:rPr lang="en-US" sz="1400" dirty="0" smtClean="0"/>
              <a:t> ô </a:t>
            </a:r>
            <a:r>
              <a:rPr lang="en-US" sz="1400" dirty="0" err="1" smtClean="0"/>
              <a:t>đó</a:t>
            </a:r>
            <a:endParaRPr lang="en-US" sz="1400" dirty="0" smtClean="0"/>
          </a:p>
          <a:p>
            <a:r>
              <a:rPr lang="en-US" sz="1400" dirty="0" smtClean="0"/>
              <a:t>Ô </a:t>
            </a:r>
            <a:r>
              <a:rPr lang="en-US" sz="1400" dirty="0" err="1" smtClean="0"/>
              <a:t>nào</a:t>
            </a:r>
            <a:r>
              <a:rPr lang="en-US" sz="1400" dirty="0" smtClean="0"/>
              <a:t> </a:t>
            </a:r>
            <a:r>
              <a:rPr lang="en-US" sz="1400" dirty="0" err="1" smtClean="0"/>
              <a:t>có</a:t>
            </a:r>
            <a:r>
              <a:rPr lang="en-US" sz="1400" dirty="0" smtClean="0"/>
              <a:t> </a:t>
            </a:r>
            <a:r>
              <a:rPr lang="en-US" sz="1400" dirty="0" err="1" smtClean="0"/>
              <a:t>bbox</a:t>
            </a:r>
            <a:r>
              <a:rPr lang="en-US" sz="1400" dirty="0" smtClean="0"/>
              <a:t> </a:t>
            </a:r>
            <a:r>
              <a:rPr lang="en-US" sz="1400" dirty="0" err="1" smtClean="0"/>
              <a:t>được</a:t>
            </a:r>
            <a:r>
              <a:rPr lang="en-US" sz="1400" dirty="0" smtClean="0"/>
              <a:t> </a:t>
            </a:r>
            <a:r>
              <a:rPr lang="en-US" sz="1400" dirty="0" err="1" smtClean="0"/>
              <a:t>gán</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thì</a:t>
            </a:r>
            <a:r>
              <a:rPr lang="en-US" sz="1400" dirty="0" smtClean="0"/>
              <a:t> p0 </a:t>
            </a:r>
            <a:r>
              <a:rPr lang="en-US" sz="1400" dirty="0" err="1" smtClean="0"/>
              <a:t>của</a:t>
            </a:r>
            <a:r>
              <a:rPr lang="en-US" sz="1400" dirty="0" smtClean="0"/>
              <a:t> </a:t>
            </a:r>
            <a:r>
              <a:rPr lang="en-US" sz="1400" dirty="0" err="1" smtClean="0"/>
              <a:t>bbox</a:t>
            </a:r>
            <a:r>
              <a:rPr lang="en-US" sz="1400" dirty="0" smtClean="0"/>
              <a:t> </a:t>
            </a:r>
            <a:r>
              <a:rPr lang="en-US" sz="1400" dirty="0" err="1" smtClean="0"/>
              <a:t>còn</a:t>
            </a:r>
            <a:r>
              <a:rPr lang="en-US" sz="1400" dirty="0" smtClean="0"/>
              <a:t> </a:t>
            </a:r>
            <a:r>
              <a:rPr lang="en-US" sz="1400" dirty="0" err="1" smtClean="0"/>
              <a:t>lại</a:t>
            </a:r>
            <a:r>
              <a:rPr lang="en-US" sz="1400" dirty="0" smtClean="0"/>
              <a:t> </a:t>
            </a:r>
            <a:r>
              <a:rPr lang="en-US" sz="1400" dirty="0" err="1" smtClean="0"/>
              <a:t>bằng</a:t>
            </a:r>
            <a:r>
              <a:rPr lang="en-US" sz="1400" dirty="0" smtClean="0"/>
              <a:t> 0. (</a:t>
            </a:r>
            <a:r>
              <a:rPr lang="en-US" sz="1400" dirty="0" err="1" smtClean="0"/>
              <a:t>một</a:t>
            </a:r>
            <a:r>
              <a:rPr lang="en-US" sz="1400" dirty="0" smtClean="0"/>
              <a:t> ô </a:t>
            </a:r>
            <a:r>
              <a:rPr lang="en-US" sz="1400" dirty="0" err="1" smtClean="0"/>
              <a:t>chỉ</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một</a:t>
            </a:r>
            <a:r>
              <a:rPr lang="en-US" sz="1400" dirty="0" smtClean="0"/>
              <a:t> </a:t>
            </a:r>
            <a:r>
              <a:rPr lang="en-US" sz="1400" dirty="0" err="1" smtClean="0"/>
              <a:t>vật</a:t>
            </a:r>
            <a:r>
              <a:rPr lang="en-US" sz="1400" dirty="0" smtClean="0"/>
              <a:t> </a:t>
            </a:r>
            <a:r>
              <a:rPr lang="en-US" sz="1400" dirty="0" err="1" smtClean="0"/>
              <a:t>thể</a:t>
            </a:r>
            <a:r>
              <a:rPr lang="en-US" sz="1400" dirty="0" smtClean="0"/>
              <a:t>)</a:t>
            </a:r>
            <a:endParaRPr lang="en-US"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196" y="2434497"/>
            <a:ext cx="3939398" cy="2010503"/>
          </a:xfrm>
          <a:prstGeom prst="rect">
            <a:avLst/>
          </a:prstGeom>
        </p:spPr>
      </p:pic>
    </p:spTree>
    <p:extLst>
      <p:ext uri="{BB962C8B-B14F-4D97-AF65-F5344CB8AC3E}">
        <p14:creationId xmlns:p14="http://schemas.microsoft.com/office/powerpoint/2010/main" val="209642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a:t>
            </a:r>
            <a:endParaRPr lang="fr-FR" dirty="0"/>
          </a:p>
        </p:txBody>
      </p:sp>
      <p:sp>
        <p:nvSpPr>
          <p:cNvPr id="3" name="Text Placeholder 2"/>
          <p:cNvSpPr>
            <a:spLocks noGrp="1"/>
          </p:cNvSpPr>
          <p:nvPr>
            <p:ph type="body" idx="1"/>
          </p:nvPr>
        </p:nvSpPr>
        <p:spPr>
          <a:xfrm>
            <a:off x="310896" y="676656"/>
            <a:ext cx="4339520" cy="3967800"/>
          </a:xfrm>
        </p:spPr>
        <p:txBody>
          <a:bodyPr>
            <a:normAutofit/>
          </a:bodyPr>
          <a:lstStyle/>
          <a:p>
            <a:r>
              <a:rPr lang="en-US" dirty="0" err="1" smtClean="0"/>
              <a:t>Ví</a:t>
            </a:r>
            <a:r>
              <a:rPr lang="en-US" dirty="0" smtClean="0"/>
              <a:t> </a:t>
            </a:r>
            <a:r>
              <a:rPr lang="en-US" dirty="0" err="1" smtClean="0"/>
              <a:t>dụ</a:t>
            </a:r>
            <a:r>
              <a:rPr lang="en-US" dirty="0" smtClean="0"/>
              <a:t>: </a:t>
            </a:r>
          </a:p>
          <a:p>
            <a:pPr lvl="1"/>
            <a:r>
              <a:rPr lang="en-US" dirty="0" err="1" smtClean="0"/>
              <a:t>Ảnh</a:t>
            </a:r>
            <a:r>
              <a:rPr lang="en-US" dirty="0" smtClean="0"/>
              <a:t> </a:t>
            </a:r>
            <a:r>
              <a:rPr lang="en-US" dirty="0" err="1" smtClean="0"/>
              <a:t>được</a:t>
            </a:r>
            <a:r>
              <a:rPr lang="en-US" dirty="0" smtClean="0"/>
              <a:t> chia </a:t>
            </a:r>
            <a:r>
              <a:rPr lang="en-US" dirty="0" err="1" smtClean="0"/>
              <a:t>thành</a:t>
            </a:r>
            <a:r>
              <a:rPr lang="en-US" dirty="0" smtClean="0"/>
              <a:t> </a:t>
            </a:r>
            <a:r>
              <a:rPr lang="en-US" dirty="0" err="1" smtClean="0"/>
              <a:t>lưới</a:t>
            </a:r>
            <a:r>
              <a:rPr lang="en-US" dirty="0" smtClean="0"/>
              <a:t> 7x7, </a:t>
            </a:r>
            <a:r>
              <a:rPr lang="en-US" dirty="0" err="1" smtClean="0"/>
              <a:t>mỗi</a:t>
            </a:r>
            <a:r>
              <a:rPr lang="en-US" dirty="0" smtClean="0"/>
              <a:t> ô </a:t>
            </a:r>
            <a:r>
              <a:rPr lang="en-US" dirty="0" err="1" smtClean="0"/>
              <a:t>dự</a:t>
            </a:r>
            <a:r>
              <a:rPr lang="en-US" dirty="0" smtClean="0"/>
              <a:t> </a:t>
            </a:r>
            <a:r>
              <a:rPr lang="en-US" dirty="0" err="1" smtClean="0"/>
              <a:t>đoán</a:t>
            </a:r>
            <a:r>
              <a:rPr lang="en-US" dirty="0" smtClean="0"/>
              <a:t> 2 </a:t>
            </a:r>
            <a:r>
              <a:rPr lang="en-US" dirty="0" err="1" smtClean="0"/>
              <a:t>bbox</a:t>
            </a:r>
            <a:r>
              <a:rPr lang="en-US" dirty="0" smtClean="0"/>
              <a:t>. </a:t>
            </a:r>
          </a:p>
          <a:p>
            <a:pPr lvl="1"/>
            <a:r>
              <a:rPr lang="en-US" dirty="0" err="1" smtClean="0"/>
              <a:t>Đầu</a:t>
            </a:r>
            <a:r>
              <a:rPr lang="en-US" dirty="0" smtClean="0"/>
              <a:t> </a:t>
            </a:r>
            <a:r>
              <a:rPr lang="en-US" dirty="0" err="1" smtClean="0"/>
              <a: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là</a:t>
            </a:r>
            <a:r>
              <a:rPr lang="en-US" dirty="0" smtClean="0"/>
              <a:t> 98 vector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98 </a:t>
            </a:r>
            <a:r>
              <a:rPr lang="en-US" dirty="0" err="1" smtClean="0"/>
              <a:t>bbox</a:t>
            </a:r>
            <a:r>
              <a:rPr lang="en-US" dirty="0" smtClean="0"/>
              <a:t>. </a:t>
            </a:r>
          </a:p>
          <a:p>
            <a:pPr lvl="1"/>
            <a:r>
              <a:rPr lang="en-US" dirty="0" err="1" smtClean="0"/>
              <a:t>Mỗi</a:t>
            </a:r>
            <a:r>
              <a:rPr lang="en-US" dirty="0" smtClean="0"/>
              <a:t> vector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5 + C </a:t>
            </a:r>
            <a:r>
              <a:rPr lang="en-US" dirty="0" err="1" smtClean="0"/>
              <a:t>với</a:t>
            </a:r>
            <a:r>
              <a:rPr lang="en-US" dirty="0" smtClean="0"/>
              <a:t> C </a:t>
            </a:r>
            <a:r>
              <a:rPr lang="en-US" dirty="0" err="1" smtClean="0"/>
              <a:t>là</a:t>
            </a:r>
            <a:r>
              <a:rPr lang="en-US" dirty="0" smtClean="0"/>
              <a:t> </a:t>
            </a:r>
            <a:r>
              <a:rPr lang="en-US" dirty="0" err="1" smtClean="0"/>
              <a:t>số</a:t>
            </a:r>
            <a:r>
              <a:rPr lang="en-US" dirty="0" smtClean="0"/>
              <a:t> </a:t>
            </a:r>
            <a:r>
              <a:rPr lang="en-US" dirty="0" err="1" smtClean="0"/>
              <a:t>nhãn</a:t>
            </a:r>
            <a:r>
              <a:rPr lang="en-US" dirty="0" smtClean="0"/>
              <a:t> </a:t>
            </a:r>
            <a:r>
              <a:rPr lang="en-US" dirty="0" err="1" smtClean="0"/>
              <a:t>vật</a:t>
            </a:r>
            <a:r>
              <a:rPr lang="en-US" dirty="0" smtClean="0"/>
              <a:t> </a:t>
            </a:r>
            <a:r>
              <a:rPr lang="en-US" dirty="0" err="1" smtClean="0"/>
              <a:t>thê</a:t>
            </a:r>
            <a:r>
              <a:rPr lang="en-US" dirty="0" smtClean="0"/>
              <a:t>.</a:t>
            </a:r>
          </a:p>
          <a:p>
            <a:pPr lvl="1"/>
            <a:r>
              <a:rPr lang="en-US" dirty="0" err="1" smtClean="0"/>
              <a:t>Kích</a:t>
            </a:r>
            <a:r>
              <a:rPr lang="en-US" dirty="0" smtClean="0"/>
              <a:t> </a:t>
            </a:r>
            <a:r>
              <a:rPr lang="en-US" dirty="0" err="1" smtClean="0"/>
              <a:t>thước</a:t>
            </a:r>
            <a:r>
              <a:rPr lang="en-US" dirty="0" smtClean="0"/>
              <a:t> </a:t>
            </a:r>
            <a:r>
              <a:rPr lang="en-US" dirty="0" err="1" smtClean="0"/>
              <a:t>đầu</a:t>
            </a:r>
            <a:r>
              <a:rPr lang="en-US" dirty="0" smtClean="0"/>
              <a:t> </a:t>
            </a:r>
            <a:r>
              <a:rPr lang="en-US" dirty="0" err="1" smtClean="0"/>
              <a:t>ra</a:t>
            </a:r>
            <a:r>
              <a:rPr lang="en-US" dirty="0" smtClean="0"/>
              <a:t>: 7x7x(2*5+C)</a:t>
            </a:r>
            <a:endParaRPr lang="en-US" dirty="0"/>
          </a:p>
        </p:txBody>
      </p:sp>
      <p:pic>
        <p:nvPicPr>
          <p:cNvPr id="4" name="Image 4">
            <a:extLst>
              <a:ext uri="{FF2B5EF4-FFF2-40B4-BE49-F238E27FC236}">
                <a16:creationId xmlns:a16="http://schemas.microsoft.com/office/drawing/2014/main" id="{C6C32E38-07ED-4471-B064-6E5E55ADF241}"/>
              </a:ext>
            </a:extLst>
          </p:cNvPr>
          <p:cNvPicPr>
            <a:picLocks noChangeAspect="1"/>
          </p:cNvPicPr>
          <p:nvPr/>
        </p:nvPicPr>
        <p:blipFill>
          <a:blip r:embed="rId2"/>
          <a:stretch>
            <a:fillRect/>
          </a:stretch>
        </p:blipFill>
        <p:spPr>
          <a:xfrm>
            <a:off x="4650416" y="965200"/>
            <a:ext cx="4181080" cy="2714056"/>
          </a:xfrm>
          <a:prstGeom prst="rect">
            <a:avLst/>
          </a:prstGeom>
          <a:noFill/>
          <a:ln>
            <a:noFill/>
          </a:ln>
        </p:spPr>
      </p:pic>
    </p:spTree>
    <p:extLst>
      <p:ext uri="{BB962C8B-B14F-4D97-AF65-F5344CB8AC3E}">
        <p14:creationId xmlns:p14="http://schemas.microsoft.com/office/powerpoint/2010/main" val="422247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095CE0-30BB-4036-82CB-4353F9849CDB}"/>
              </a:ext>
            </a:extLst>
          </p:cNvPr>
          <p:cNvSpPr>
            <a:spLocks noGrp="1"/>
          </p:cNvSpPr>
          <p:nvPr>
            <p:ph type="title"/>
          </p:nvPr>
        </p:nvSpPr>
        <p:spPr/>
        <p:txBody>
          <a:bodyPr>
            <a:normAutofit fontScale="90000"/>
          </a:bodyPr>
          <a:lstStyle/>
          <a:p>
            <a:r>
              <a:rPr lang="fr-FR" dirty="0" err="1" smtClean="0">
                <a:cs typeface="Calibri Light"/>
              </a:rPr>
              <a:t>Cấu</a:t>
            </a:r>
            <a:r>
              <a:rPr lang="fr-FR" dirty="0" smtClean="0">
                <a:cs typeface="Calibri Light"/>
              </a:rPr>
              <a:t> </a:t>
            </a:r>
            <a:r>
              <a:rPr lang="fr-FR" dirty="0" err="1" smtClean="0">
                <a:cs typeface="Calibri Light"/>
              </a:rPr>
              <a:t>trúc</a:t>
            </a:r>
            <a:r>
              <a:rPr lang="fr-FR" dirty="0" smtClean="0">
                <a:cs typeface="Calibri Light"/>
              </a:rPr>
              <a:t> </a:t>
            </a:r>
            <a:r>
              <a:rPr lang="fr-FR" dirty="0" err="1" smtClean="0">
                <a:cs typeface="Calibri Light"/>
              </a:rPr>
              <a:t>mô</a:t>
            </a:r>
            <a:r>
              <a:rPr lang="fr-FR" dirty="0" smtClean="0">
                <a:cs typeface="Calibri Light"/>
              </a:rPr>
              <a:t> </a:t>
            </a:r>
            <a:r>
              <a:rPr lang="fr-FR" dirty="0" err="1" smtClean="0">
                <a:cs typeface="Calibri Light"/>
              </a:rPr>
              <a:t>hình</a:t>
            </a:r>
            <a:endParaRPr lang="fr-FR" dirty="0"/>
          </a:p>
        </p:txBody>
      </p:sp>
      <p:sp>
        <p:nvSpPr>
          <p:cNvPr id="3" name="Text Placeholder 2"/>
          <p:cNvSpPr>
            <a:spLocks noGrp="1"/>
          </p:cNvSpPr>
          <p:nvPr>
            <p:ph type="body" idx="1"/>
          </p:nvPr>
        </p:nvSpPr>
        <p:spPr>
          <a:xfrm>
            <a:off x="310896" y="676656"/>
            <a:ext cx="8520600" cy="946561"/>
          </a:xfrm>
        </p:spPr>
        <p:txBody>
          <a:bodyPr/>
          <a:lstStyle/>
          <a:p>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max pooling</a:t>
            </a:r>
          </a:p>
          <a:p>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về</a:t>
            </a:r>
            <a:r>
              <a:rPr lang="en-US" dirty="0" smtClean="0"/>
              <a:t> </a:t>
            </a:r>
            <a:r>
              <a:rPr lang="en-US" dirty="0" err="1" smtClean="0"/>
              <a:t>dạng</a:t>
            </a:r>
            <a:r>
              <a:rPr lang="en-US" dirty="0" smtClean="0"/>
              <a:t> </a:t>
            </a:r>
            <a:r>
              <a:rPr lang="en-US" dirty="0" err="1" smtClean="0"/>
              <a:t>SxSx</a:t>
            </a:r>
            <a:r>
              <a:rPr lang="en-US" dirty="0" smtClean="0"/>
              <a:t>(B*2+C)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7x7x30</a:t>
            </a:r>
            <a:endParaRPr lang="en-US" dirty="0"/>
          </a:p>
        </p:txBody>
      </p:sp>
      <p:pic>
        <p:nvPicPr>
          <p:cNvPr id="4" name="Image 4">
            <a:extLst>
              <a:ext uri="{FF2B5EF4-FFF2-40B4-BE49-F238E27FC236}">
                <a16:creationId xmlns:a16="http://schemas.microsoft.com/office/drawing/2014/main" id="{01FAEACD-592A-4DA7-B8E4-14BCA75FBC36}"/>
              </a:ext>
            </a:extLst>
          </p:cNvPr>
          <p:cNvPicPr>
            <a:picLocks noGrp="1" noChangeAspect="1"/>
          </p:cNvPicPr>
          <p:nvPr>
            <p:ph idx="4294967295"/>
          </p:nvPr>
        </p:nvPicPr>
        <p:blipFill>
          <a:blip r:embed="rId2"/>
          <a:stretch>
            <a:fillRect/>
          </a:stretch>
        </p:blipFill>
        <p:spPr>
          <a:xfrm>
            <a:off x="1193343" y="1737773"/>
            <a:ext cx="7324214" cy="3021239"/>
          </a:xfrm>
        </p:spPr>
      </p:pic>
    </p:spTree>
    <p:extLst>
      <p:ext uri="{BB962C8B-B14F-4D97-AF65-F5344CB8AC3E}">
        <p14:creationId xmlns:p14="http://schemas.microsoft.com/office/powerpoint/2010/main" val="55711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7AF78-D951-419D-9812-854E04A2CD18}"/>
              </a:ext>
            </a:extLst>
          </p:cNvPr>
          <p:cNvSpPr>
            <a:spLocks noGrp="1"/>
          </p:cNvSpPr>
          <p:nvPr>
            <p:ph type="title"/>
          </p:nvPr>
        </p:nvSpPr>
        <p:spPr/>
        <p:txBody>
          <a:bodyPr>
            <a:normAutofit fontScale="90000"/>
          </a:bodyPr>
          <a:lstStyle/>
          <a:p>
            <a:r>
              <a:rPr lang="fr-FR" dirty="0" err="1" smtClean="0">
                <a:cs typeface="Calibri Light"/>
              </a:rPr>
              <a:t>Hàm</a:t>
            </a:r>
            <a:r>
              <a:rPr lang="fr-FR" dirty="0" smtClean="0">
                <a:cs typeface="Calibri Light"/>
              </a:rPr>
              <a:t> </a:t>
            </a:r>
            <a:r>
              <a:rPr lang="fr-FR" dirty="0" err="1" smtClean="0">
                <a:cs typeface="Calibri Light"/>
              </a:rPr>
              <a:t>mất</a:t>
            </a:r>
            <a:r>
              <a:rPr lang="fr-FR" dirty="0" smtClean="0">
                <a:cs typeface="Calibri Light"/>
              </a:rPr>
              <a:t> </a:t>
            </a:r>
            <a:r>
              <a:rPr lang="fr-FR" dirty="0" err="1" smtClean="0">
                <a:cs typeface="Calibri Light"/>
              </a:rPr>
              <a:t>mát</a:t>
            </a:r>
            <a:endParaRPr lang="fr-FR" dirty="0"/>
          </a:p>
        </p:txBody>
      </p:sp>
      <p:sp>
        <p:nvSpPr>
          <p:cNvPr id="3" name="Text Placeholder 2"/>
          <p:cNvSpPr>
            <a:spLocks noGrp="1"/>
          </p:cNvSpPr>
          <p:nvPr>
            <p:ph type="body" idx="1"/>
          </p:nvPr>
        </p:nvSpPr>
        <p:spPr>
          <a:xfrm>
            <a:off x="310896" y="676656"/>
            <a:ext cx="3386625" cy="3967800"/>
          </a:xfrm>
        </p:spPr>
        <p:txBody>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bình</a:t>
            </a:r>
            <a:r>
              <a:rPr lang="en-US" dirty="0" smtClean="0"/>
              <a:t> </a:t>
            </a:r>
            <a:r>
              <a:rPr lang="en-US" dirty="0" err="1" smtClean="0"/>
              <a:t>phương</a:t>
            </a:r>
            <a:r>
              <a:rPr lang="en-US" dirty="0" smtClean="0"/>
              <a:t> </a:t>
            </a:r>
            <a:r>
              <a:rPr lang="en-US" dirty="0" err="1" smtClean="0"/>
              <a:t>lỗi</a:t>
            </a:r>
            <a:r>
              <a:rPr lang="en-US" dirty="0" smtClean="0"/>
              <a:t> </a:t>
            </a:r>
            <a:r>
              <a:rPr lang="en-US" dirty="0" err="1" smtClean="0"/>
              <a:t>của</a:t>
            </a:r>
            <a:r>
              <a:rPr lang="en-US" dirty="0" smtClean="0"/>
              <a:t> </a:t>
            </a:r>
            <a:r>
              <a:rPr lang="en-US" dirty="0" err="1" smtClean="0"/>
              <a:t>các</a:t>
            </a:r>
            <a:r>
              <a:rPr lang="en-US" dirty="0" smtClean="0"/>
              <a:t> </a:t>
            </a:r>
            <a:r>
              <a:rPr lang="en-US" dirty="0" err="1" smtClean="0"/>
              <a:t>bbox</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gt</a:t>
            </a:r>
            <a:r>
              <a:rPr lang="en-US" dirty="0" smtClean="0"/>
              <a:t> box</a:t>
            </a:r>
          </a:p>
          <a:p>
            <a:r>
              <a:rPr lang="en-US" dirty="0" err="1" smtClean="0"/>
              <a:t>Gồm</a:t>
            </a:r>
            <a:r>
              <a:rPr lang="en-US" dirty="0" smtClean="0"/>
              <a:t> 3 </a:t>
            </a:r>
            <a:r>
              <a:rPr lang="en-US" dirty="0" err="1" smtClean="0"/>
              <a:t>phần</a:t>
            </a:r>
            <a:r>
              <a:rPr lang="en-US" dirty="0" smtClean="0"/>
              <a:t>:</a:t>
            </a:r>
          </a:p>
          <a:p>
            <a:pPr lvl="1"/>
            <a:r>
              <a:rPr lang="en-US" dirty="0" err="1" smtClean="0"/>
              <a:t>Vị</a:t>
            </a:r>
            <a:r>
              <a:rPr lang="en-US" dirty="0" smtClean="0"/>
              <a:t> </a:t>
            </a:r>
            <a:r>
              <a:rPr lang="en-US" dirty="0" err="1" smtClean="0"/>
              <a:t>trí</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gồm</a:t>
            </a:r>
            <a:r>
              <a:rPr lang="en-US" dirty="0" smtClean="0"/>
              <a:t> </a:t>
            </a:r>
            <a:r>
              <a:rPr lang="en-US" dirty="0" err="1" smtClean="0"/>
              <a:t>tâm</a:t>
            </a:r>
            <a:r>
              <a:rPr lang="en-US" dirty="0" smtClean="0"/>
              <a:t> </a:t>
            </a:r>
            <a:r>
              <a:rPr lang="en-US" dirty="0" err="1" smtClean="0"/>
              <a:t>và</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a:t>
            </a:r>
          </a:p>
          <a:p>
            <a:pPr lvl="1"/>
            <a:r>
              <a:rPr lang="en-US" dirty="0" err="1" smtClean="0"/>
              <a:t>Lớp</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bbox</a:t>
            </a:r>
            <a:r>
              <a:rPr lang="en-US" dirty="0" smtClean="0"/>
              <a:t> </a:t>
            </a:r>
            <a:r>
              <a:rPr lang="en-US" dirty="0" err="1" smtClean="0"/>
              <a:t>chứa</a:t>
            </a:r>
            <a:r>
              <a:rPr lang="en-US" dirty="0" smtClean="0"/>
              <a:t> </a:t>
            </a:r>
            <a:r>
              <a:rPr lang="en-US" dirty="0" err="1" smtClean="0"/>
              <a:t>và</a:t>
            </a:r>
            <a:r>
              <a:rPr lang="en-US" dirty="0" smtClean="0"/>
              <a:t> </a:t>
            </a:r>
            <a:r>
              <a:rPr lang="en-US" dirty="0" err="1" smtClean="0"/>
              <a:t>không</a:t>
            </a:r>
            <a:r>
              <a:rPr lang="en-US" dirty="0" smtClean="0"/>
              <a:t> </a:t>
            </a:r>
            <a:r>
              <a:rPr lang="en-US" dirty="0" err="1" smtClean="0"/>
              <a:t>chứa</a:t>
            </a:r>
            <a:r>
              <a:rPr lang="en-US" dirty="0" smtClean="0"/>
              <a:t> </a:t>
            </a:r>
            <a:r>
              <a:rPr lang="en-US" dirty="0" err="1" smtClean="0"/>
              <a:t>vật</a:t>
            </a:r>
            <a:r>
              <a:rPr lang="en-US" dirty="0" smtClean="0"/>
              <a:t>.</a:t>
            </a:r>
          </a:p>
          <a:p>
            <a:pPr lvl="1"/>
            <a:r>
              <a:rPr lang="en-US" dirty="0" err="1" smtClean="0"/>
              <a:t>Độ</a:t>
            </a:r>
            <a:r>
              <a:rPr lang="en-US" dirty="0" smtClean="0"/>
              <a:t> tin </a:t>
            </a:r>
            <a:r>
              <a:rPr lang="en-US" dirty="0" err="1" smtClean="0"/>
              <a:t>cậy</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a:t>
            </a:r>
          </a:p>
          <a:p>
            <a:pPr lvl="1"/>
            <a:endParaRPr lang="en-US" dirty="0"/>
          </a:p>
        </p:txBody>
      </p:sp>
      <p:pic>
        <p:nvPicPr>
          <p:cNvPr id="4" name="Image 4" descr="Une image contenant texte&#10;&#10;Description générée automatiquement">
            <a:extLst>
              <a:ext uri="{FF2B5EF4-FFF2-40B4-BE49-F238E27FC236}">
                <a16:creationId xmlns:a16="http://schemas.microsoft.com/office/drawing/2014/main" id="{25FDBBB7-AC68-4314-B417-C0C619D1E3F3}"/>
              </a:ext>
            </a:extLst>
          </p:cNvPr>
          <p:cNvPicPr>
            <a:picLocks noGrp="1" noChangeAspect="1"/>
          </p:cNvPicPr>
          <p:nvPr>
            <p:ph idx="4294967295"/>
          </p:nvPr>
        </p:nvPicPr>
        <p:blipFill>
          <a:blip r:embed="rId2"/>
          <a:stretch>
            <a:fillRect/>
          </a:stretch>
        </p:blipFill>
        <p:spPr>
          <a:xfrm>
            <a:off x="3698275" y="862916"/>
            <a:ext cx="5133975" cy="3340100"/>
          </a:xfrm>
        </p:spPr>
      </p:pic>
    </p:spTree>
    <p:extLst>
      <p:ext uri="{BB962C8B-B14F-4D97-AF65-F5344CB8AC3E}">
        <p14:creationId xmlns:p14="http://schemas.microsoft.com/office/powerpoint/2010/main" val="1996146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Non-max suppression (NMS)</a:t>
            </a:r>
            <a:endParaRPr lang="en-US" dirty="0"/>
          </a:p>
        </p:txBody>
      </p:sp>
      <p:sp>
        <p:nvSpPr>
          <p:cNvPr id="3" name="Text Placeholder 2"/>
          <p:cNvSpPr>
            <a:spLocks noGrp="1"/>
          </p:cNvSpPr>
          <p:nvPr>
            <p:ph type="body" idx="1"/>
          </p:nvPr>
        </p:nvSpPr>
        <p:spPr>
          <a:xfrm>
            <a:off x="310896" y="676656"/>
            <a:ext cx="8520600" cy="1758200"/>
          </a:xfrm>
        </p:spPr>
        <p:txBody>
          <a:bodyPr>
            <a:normAutofit lnSpcReduction="10000"/>
          </a:bodyPr>
          <a:lstStyle/>
          <a:p>
            <a:pPr fontAlgn="base"/>
            <a:r>
              <a:rPr lang="vi-VN" dirty="0"/>
              <a:t>Loại bỏ những đối tượng có </a:t>
            </a:r>
            <a:r>
              <a:rPr lang="en-US" dirty="0" err="1" smtClean="0"/>
              <a:t>độ</a:t>
            </a:r>
            <a:r>
              <a:rPr lang="en-US" dirty="0" smtClean="0"/>
              <a:t> tin </a:t>
            </a:r>
            <a:r>
              <a:rPr lang="en-US" dirty="0" err="1" smtClean="0"/>
              <a:t>cậy</a:t>
            </a:r>
            <a:r>
              <a:rPr lang="vi-VN" dirty="0" smtClean="0"/>
              <a:t> </a:t>
            </a:r>
            <a:r>
              <a:rPr lang="vi-VN" dirty="0"/>
              <a:t>&lt; </a:t>
            </a:r>
            <a:r>
              <a:rPr lang="en-US" dirty="0" err="1" smtClean="0"/>
              <a:t>ngưỡng</a:t>
            </a:r>
            <a:r>
              <a:rPr lang="vi-VN" dirty="0" smtClean="0"/>
              <a:t>.</a:t>
            </a:r>
            <a:endParaRPr lang="vi-VN" dirty="0"/>
          </a:p>
          <a:p>
            <a:pPr fontAlgn="base"/>
            <a:r>
              <a:rPr lang="vi-VN" dirty="0"/>
              <a:t>Sắp xếp những đối tượng có </a:t>
            </a:r>
            <a:r>
              <a:rPr lang="en-US" dirty="0" err="1" smtClean="0"/>
              <a:t>độ</a:t>
            </a:r>
            <a:r>
              <a:rPr lang="en-US" dirty="0" smtClean="0"/>
              <a:t> tin </a:t>
            </a:r>
            <a:r>
              <a:rPr lang="en-US" dirty="0" err="1" smtClean="0"/>
              <a:t>cậy</a:t>
            </a:r>
            <a:r>
              <a:rPr lang="en-US" dirty="0" smtClean="0"/>
              <a:t> </a:t>
            </a:r>
            <a:r>
              <a:rPr lang="vi-VN" dirty="0" smtClean="0"/>
              <a:t>theo </a:t>
            </a:r>
            <a:r>
              <a:rPr lang="vi-VN" dirty="0"/>
              <a:t>thứ tự giảm dần.</a:t>
            </a:r>
          </a:p>
          <a:p>
            <a:pPr fontAlgn="base"/>
            <a:r>
              <a:rPr lang="vi-VN" dirty="0"/>
              <a:t>Chọn </a:t>
            </a:r>
            <a:r>
              <a:rPr lang="vi-VN" dirty="0" smtClean="0"/>
              <a:t>bbox </a:t>
            </a:r>
            <a:r>
              <a:rPr lang="vi-VN" dirty="0"/>
              <a:t>của những vật thể có </a:t>
            </a:r>
            <a:r>
              <a:rPr lang="en-US" dirty="0" err="1" smtClean="0"/>
              <a:t>độ</a:t>
            </a:r>
            <a:r>
              <a:rPr lang="en-US" dirty="0" smtClean="0"/>
              <a:t> tin </a:t>
            </a:r>
            <a:r>
              <a:rPr lang="en-US" dirty="0" err="1" smtClean="0"/>
              <a:t>cậy</a:t>
            </a:r>
            <a:r>
              <a:rPr lang="en-US" dirty="0" smtClean="0"/>
              <a:t> </a:t>
            </a:r>
            <a:r>
              <a:rPr lang="en-US" dirty="0" err="1" smtClean="0"/>
              <a:t>cao</a:t>
            </a:r>
            <a:r>
              <a:rPr lang="en-US" dirty="0" smtClean="0"/>
              <a:t> </a:t>
            </a:r>
            <a:r>
              <a:rPr lang="en-US" dirty="0" err="1" smtClean="0"/>
              <a:t>nhất</a:t>
            </a:r>
            <a:r>
              <a:rPr lang="vi-VN" dirty="0" smtClean="0"/>
              <a:t> </a:t>
            </a:r>
            <a:r>
              <a:rPr lang="vi-VN" dirty="0"/>
              <a:t>và xuất ra kết quả.</a:t>
            </a:r>
          </a:p>
          <a:p>
            <a:pPr fontAlgn="base"/>
            <a:r>
              <a:rPr lang="vi-VN" dirty="0"/>
              <a:t>Loại bỏ những </a:t>
            </a:r>
            <a:r>
              <a:rPr lang="vi-VN" dirty="0" smtClean="0"/>
              <a:t>bbox </a:t>
            </a:r>
            <a:r>
              <a:rPr lang="vi-VN" dirty="0"/>
              <a:t>có IOU &lt; </a:t>
            </a:r>
            <a:r>
              <a:rPr lang="en-US" dirty="0" err="1" smtClean="0"/>
              <a:t>ngưỡng</a:t>
            </a:r>
            <a:r>
              <a:rPr lang="en-US" dirty="0" smtClean="0"/>
              <a:t> </a:t>
            </a:r>
            <a:r>
              <a:rPr lang="vi-VN" dirty="0" smtClean="0"/>
              <a:t>IOU </a:t>
            </a:r>
            <a:endParaRPr lang="en-US" dirty="0" smtClean="0"/>
          </a:p>
          <a:p>
            <a:pPr fontAlgn="base"/>
            <a:r>
              <a:rPr lang="vi-VN" dirty="0" smtClean="0"/>
              <a:t>Quay </a:t>
            </a:r>
            <a:r>
              <a:rPr lang="vi-VN" dirty="0"/>
              <a:t>lại bước 3 cho tới khi mọi kết quả được kiểm tra.</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050" name="Picture 2" descr="Selecting the Right Bounding Box Using Non-Max Suppression (with  imple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33" y="2284336"/>
            <a:ext cx="4663726" cy="24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19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YOLOv1</a:t>
            </a:r>
            <a:endParaRPr lang="en-US"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a:t> </a:t>
            </a:r>
            <a:r>
              <a:rPr lang="en-US" dirty="0" smtClean="0"/>
              <a:t>yolov1</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85190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của</a:t>
            </a:r>
            <a:r>
              <a:rPr lang="en-US" dirty="0" smtClean="0"/>
              <a:t> YOLOv1</a:t>
            </a:r>
            <a:endParaRPr lang="en-US" dirty="0"/>
          </a:p>
        </p:txBody>
      </p:sp>
      <p:sp>
        <p:nvSpPr>
          <p:cNvPr id="3" name="Text Placeholder 2"/>
          <p:cNvSpPr>
            <a:spLocks noGrp="1"/>
          </p:cNvSpPr>
          <p:nvPr>
            <p:ph type="body" idx="1"/>
          </p:nvPr>
        </p:nvSpPr>
        <p:spPr/>
        <p:txBody>
          <a:bodyPr/>
          <a:lstStyle/>
          <a:p>
            <a:pPr fontAlgn="base"/>
            <a:r>
              <a:rPr lang="vi-VN" dirty="0"/>
              <a:t>Phát hiện được tối đa 49 đối tượng( nếu thuật toán chia ảnh thành 7×7).</a:t>
            </a:r>
          </a:p>
          <a:p>
            <a:pPr fontAlgn="base"/>
            <a:r>
              <a:rPr lang="vi-VN" dirty="0"/>
              <a:t>Nếu một ô lưới chứa trọng tâm của nhiều đối tượng, thì </a:t>
            </a:r>
            <a:r>
              <a:rPr lang="vi-VN" dirty="0" smtClean="0"/>
              <a:t>m</a:t>
            </a:r>
            <a:r>
              <a:rPr lang="en-US" dirty="0" smtClean="0"/>
              <a:t>ô </a:t>
            </a:r>
            <a:r>
              <a:rPr lang="en-US" dirty="0" err="1" smtClean="0"/>
              <a:t>hình</a:t>
            </a:r>
            <a:r>
              <a:rPr lang="vi-VN" dirty="0" smtClean="0"/>
              <a:t> </a:t>
            </a:r>
            <a:r>
              <a:rPr lang="vi-VN" dirty="0"/>
              <a:t>cũng chỉ phát hiện được một đối tượng có độ chính xác cao nhất.</a:t>
            </a:r>
          </a:p>
          <a:p>
            <a:pPr fontAlgn="base"/>
            <a:r>
              <a:rPr lang="vi-VN" dirty="0"/>
              <a:t>Nếu vật thể nào đó quá lớn so với bức ảnh, đồng nghĩa với việc vật thể đó sẽ có nhiều trọng tâm ở nhiều ô lưới khác nhau. Vậy nên vật thể đó sẽ được phát hiện nhiều lần</a:t>
            </a:r>
            <a:r>
              <a:rPr lang="vi-VN" dirty="0" smtClean="0"/>
              <a:t>.</a:t>
            </a:r>
            <a:endParaRPr lang="en-US" dirty="0" smtClean="0"/>
          </a:p>
          <a:p>
            <a:pPr fontAlgn="base"/>
            <a:r>
              <a:rPr lang="en-US" dirty="0" smtClean="0"/>
              <a:t>Do </a:t>
            </a:r>
            <a:r>
              <a:rPr lang="en-US" dirty="0" err="1" smtClean="0"/>
              <a:t>một</a:t>
            </a:r>
            <a:r>
              <a:rPr lang="en-US" dirty="0" smtClean="0"/>
              <a:t> ô </a:t>
            </a:r>
            <a:r>
              <a:rPr lang="en-US" dirty="0" err="1" smtClean="0"/>
              <a:t>chỉ</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một</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nên</a:t>
            </a:r>
            <a:r>
              <a:rPr lang="en-US" dirty="0" smtClean="0"/>
              <a:t> </a:t>
            </a:r>
            <a:r>
              <a:rPr lang="en-US" dirty="0" err="1" smtClean="0"/>
              <a:t>những</a:t>
            </a:r>
            <a:r>
              <a:rPr lang="en-US" dirty="0" smtClean="0"/>
              <a:t> </a:t>
            </a:r>
            <a:r>
              <a:rPr lang="en-US" dirty="0" err="1" smtClean="0"/>
              <a:t>vật</a:t>
            </a:r>
            <a:r>
              <a:rPr lang="en-US" dirty="0" smtClean="0"/>
              <a:t> </a:t>
            </a:r>
            <a:r>
              <a:rPr lang="en-US" dirty="0" err="1" smtClean="0"/>
              <a:t>thể</a:t>
            </a:r>
            <a:r>
              <a:rPr lang="en-US" dirty="0" smtClean="0"/>
              <a:t> ở </a:t>
            </a:r>
            <a:r>
              <a:rPr lang="en-US" dirty="0" err="1" smtClean="0"/>
              <a:t>gần</a:t>
            </a:r>
            <a:r>
              <a:rPr lang="en-US" dirty="0" smtClean="0"/>
              <a:t> </a:t>
            </a:r>
            <a:r>
              <a:rPr lang="en-US" dirty="0" err="1" smtClean="0"/>
              <a:t>nhau</a:t>
            </a:r>
            <a:r>
              <a:rPr lang="en-US" dirty="0" smtClean="0"/>
              <a:t> </a:t>
            </a:r>
            <a:r>
              <a:rPr lang="en-US" dirty="0" err="1" smtClean="0"/>
              <a:t>thường</a:t>
            </a:r>
            <a:r>
              <a:rPr lang="en-US" dirty="0" smtClean="0"/>
              <a:t> </a:t>
            </a:r>
            <a:r>
              <a:rPr lang="en-US" dirty="0" err="1" smtClean="0"/>
              <a:t>bị</a:t>
            </a:r>
            <a:r>
              <a:rPr lang="en-US" dirty="0" smtClean="0"/>
              <a:t> miss</a:t>
            </a:r>
            <a:endParaRPr lang="vi-VN"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09630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4BA20-86E7-40B5-B29A-217F3FA26DCB}"/>
              </a:ext>
            </a:extLst>
          </p:cNvPr>
          <p:cNvSpPr>
            <a:spLocks noGrp="1"/>
          </p:cNvSpPr>
          <p:nvPr>
            <p:ph type="title"/>
          </p:nvPr>
        </p:nvSpPr>
        <p:spPr/>
        <p:txBody>
          <a:bodyPr>
            <a:normAutofit fontScale="90000"/>
          </a:bodyPr>
          <a:lstStyle/>
          <a:p>
            <a:r>
              <a:rPr lang="en-US" dirty="0"/>
              <a:t>YOLOv2 (2016</a:t>
            </a:r>
            <a:r>
              <a:rPr lang="en-US" dirty="0" smtClean="0"/>
              <a:t>)</a:t>
            </a:r>
            <a:endParaRPr lang="en-US" dirty="0"/>
          </a:p>
        </p:txBody>
      </p:sp>
      <p:sp>
        <p:nvSpPr>
          <p:cNvPr id="4" name="Text Placeholder 3"/>
          <p:cNvSpPr>
            <a:spLocks noGrp="1"/>
          </p:cNvSpPr>
          <p:nvPr>
            <p:ph type="body" idx="1"/>
          </p:nvPr>
        </p:nvSpPr>
        <p:spPr>
          <a:xfrm>
            <a:off x="310896" y="676656"/>
            <a:ext cx="8520600" cy="3768344"/>
          </a:xfrm>
        </p:spPr>
        <p:txBody>
          <a:bodyPr>
            <a:normAutofit/>
          </a:bodyPr>
          <a:lstStyle/>
          <a:p>
            <a:r>
              <a:rPr lang="en-US" dirty="0" err="1" smtClean="0"/>
              <a:t>Sử</a:t>
            </a:r>
            <a:r>
              <a:rPr lang="en-US" dirty="0" smtClean="0"/>
              <a:t> </a:t>
            </a:r>
            <a:r>
              <a:rPr lang="en-US" dirty="0" err="1" smtClean="0"/>
              <a:t>dụng</a:t>
            </a:r>
            <a:r>
              <a:rPr lang="en-US" dirty="0" smtClean="0"/>
              <a:t> </a:t>
            </a:r>
            <a:r>
              <a:rPr lang="en-US" dirty="0" err="1" smtClean="0"/>
              <a:t>lớp</a:t>
            </a:r>
            <a:r>
              <a:rPr lang="en-US" dirty="0" smtClean="0"/>
              <a:t> batch normalization.</a:t>
            </a:r>
          </a:p>
          <a:p>
            <a:r>
              <a:rPr lang="en-US" dirty="0" err="1" smtClean="0"/>
              <a:t>Huấn</a:t>
            </a:r>
            <a:r>
              <a:rPr lang="en-US" dirty="0" smtClean="0"/>
              <a:t> </a:t>
            </a:r>
            <a:r>
              <a:rPr lang="en-US" dirty="0" err="1" smtClean="0"/>
              <a:t>luyện</a:t>
            </a:r>
            <a:r>
              <a:rPr lang="en-US" dirty="0" smtClean="0"/>
              <a:t> </a:t>
            </a:r>
            <a:r>
              <a:rPr lang="en-US" dirty="0" err="1" smtClean="0"/>
              <a:t>lớp</a:t>
            </a:r>
            <a:r>
              <a:rPr lang="en-US" dirty="0" smtClean="0"/>
              <a:t> </a:t>
            </a:r>
            <a:r>
              <a:rPr lang="en-US" dirty="0" err="1" smtClean="0"/>
              <a:t>phân</a:t>
            </a:r>
            <a:r>
              <a:rPr lang="en-US" dirty="0" smtClean="0"/>
              <a:t> </a:t>
            </a:r>
            <a:r>
              <a:rPr lang="en-US" dirty="0" err="1" smtClean="0"/>
              <a:t>loại</a:t>
            </a:r>
            <a:r>
              <a:rPr lang="en-US" dirty="0" smtClean="0"/>
              <a:t> (classifier) </a:t>
            </a:r>
            <a:r>
              <a:rPr lang="en-US" dirty="0" err="1" smtClean="0"/>
              <a:t>với</a:t>
            </a:r>
            <a:r>
              <a:rPr lang="en-US" dirty="0" smtClean="0"/>
              <a:t> </a:t>
            </a:r>
            <a:r>
              <a:rPr lang="en-US" dirty="0" err="1" smtClean="0"/>
              <a:t>ảnh</a:t>
            </a:r>
            <a:r>
              <a:rPr lang="en-US" dirty="0" smtClean="0"/>
              <a:t> </a:t>
            </a:r>
            <a:r>
              <a:rPr lang="en-US" dirty="0" err="1" smtClean="0"/>
              <a:t>có</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a:t>
            </a:r>
          </a:p>
          <a:p>
            <a:r>
              <a:rPr lang="en-US" dirty="0" err="1" smtClean="0"/>
              <a:t>Sử</a:t>
            </a:r>
            <a:r>
              <a:rPr lang="en-US" dirty="0" smtClean="0"/>
              <a:t> </a:t>
            </a:r>
            <a:r>
              <a:rPr lang="en-US" dirty="0" err="1" smtClean="0"/>
              <a:t>dụng</a:t>
            </a:r>
            <a:r>
              <a:rPr lang="en-US" dirty="0" smtClean="0"/>
              <a:t> anchor, </a:t>
            </a:r>
            <a:r>
              <a:rPr lang="en-US" dirty="0" err="1" smtClean="0"/>
              <a:t>một</a:t>
            </a:r>
            <a:r>
              <a:rPr lang="en-US" dirty="0" smtClean="0"/>
              <a:t> ô </a:t>
            </a:r>
            <a:r>
              <a:rPr lang="en-US" dirty="0" err="1" smtClean="0"/>
              <a:t>có</a:t>
            </a:r>
            <a:r>
              <a:rPr lang="en-US" dirty="0" smtClean="0"/>
              <a:t> </a:t>
            </a:r>
            <a:r>
              <a:rPr lang="en-US" dirty="0" err="1" smtClean="0"/>
              <a:t>thể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nhiều</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Các</a:t>
            </a:r>
            <a:r>
              <a:rPr lang="en-US" dirty="0" smtClean="0"/>
              <a:t> </a:t>
            </a:r>
            <a:r>
              <a:rPr lang="en-US" dirty="0" err="1" smtClean="0"/>
              <a:t>bbox</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cải</a:t>
            </a:r>
            <a:r>
              <a:rPr lang="en-US" dirty="0" smtClean="0"/>
              <a:t> </a:t>
            </a:r>
            <a:r>
              <a:rPr lang="en-US" dirty="0" err="1" smtClean="0"/>
              <a:t>tiến</a:t>
            </a:r>
            <a:r>
              <a:rPr lang="en-US" dirty="0" smtClean="0"/>
              <a:t>. </a:t>
            </a:r>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vị</a:t>
            </a:r>
            <a:r>
              <a:rPr lang="en-US" dirty="0" smtClean="0"/>
              <a:t> </a:t>
            </a:r>
            <a:r>
              <a:rPr lang="en-US" dirty="0" err="1" smtClean="0"/>
              <a:t>trí</a:t>
            </a:r>
            <a:r>
              <a:rPr lang="en-US" dirty="0" smtClean="0"/>
              <a:t> </a:t>
            </a:r>
            <a:r>
              <a:rPr lang="en-US" dirty="0" err="1" smtClean="0"/>
              <a:t>và</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các</a:t>
            </a:r>
            <a:r>
              <a:rPr lang="en-US" dirty="0" smtClean="0"/>
              <a:t> offset (</a:t>
            </a:r>
            <a:r>
              <a:rPr lang="en-US" dirty="0" err="1" smtClean="0"/>
              <a:t>toạ</a:t>
            </a:r>
            <a:r>
              <a:rPr lang="en-US" dirty="0" smtClean="0"/>
              <a:t> </a:t>
            </a:r>
            <a:r>
              <a:rPr lang="en-US" dirty="0" err="1" smtClean="0"/>
              <a:t>độ</a:t>
            </a:r>
            <a:r>
              <a:rPr lang="en-US" dirty="0" smtClean="0"/>
              <a:t> </a:t>
            </a:r>
            <a:r>
              <a:rPr lang="en-US" dirty="0" err="1" smtClean="0"/>
              <a:t>tâm</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với</a:t>
            </a:r>
            <a:r>
              <a:rPr lang="en-US" dirty="0" smtClean="0"/>
              <a:t> anchor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a:t>
            </a:r>
          </a:p>
          <a:p>
            <a:r>
              <a:rPr lang="en-US" dirty="0" err="1"/>
              <a:t>Kích</a:t>
            </a:r>
            <a:r>
              <a:rPr lang="en-US" dirty="0"/>
              <a:t> </a:t>
            </a:r>
            <a:r>
              <a:rPr lang="en-US" dirty="0" err="1"/>
              <a:t>thước</a:t>
            </a:r>
            <a:r>
              <a:rPr lang="en-US" dirty="0"/>
              <a:t> </a:t>
            </a:r>
            <a:r>
              <a:rPr lang="en-US" dirty="0" err="1"/>
              <a:t>và</a:t>
            </a:r>
            <a:r>
              <a:rPr lang="en-US" dirty="0"/>
              <a:t> </a:t>
            </a:r>
            <a:r>
              <a:rPr lang="en-US" dirty="0" err="1"/>
              <a:t>hình</a:t>
            </a:r>
            <a:r>
              <a:rPr lang="en-US" dirty="0"/>
              <a:t> </a:t>
            </a:r>
            <a:r>
              <a:rPr lang="en-US" dirty="0" err="1"/>
              <a:t>dạng</a:t>
            </a:r>
            <a:r>
              <a:rPr lang="en-US" dirty="0"/>
              <a:t> anchor </a:t>
            </a:r>
            <a:r>
              <a:rPr lang="en-US" dirty="0" err="1"/>
              <a:t>được</a:t>
            </a:r>
            <a:r>
              <a:rPr lang="en-US" dirty="0"/>
              <a:t> </a:t>
            </a:r>
            <a:r>
              <a:rPr lang="en-US" dirty="0" err="1"/>
              <a:t>tính</a:t>
            </a:r>
            <a:r>
              <a:rPr lang="en-US" dirty="0"/>
              <a:t> </a:t>
            </a:r>
            <a:r>
              <a:rPr lang="en-US" dirty="0" err="1"/>
              <a:t>toán</a:t>
            </a:r>
            <a:r>
              <a:rPr lang="en-US" dirty="0"/>
              <a:t> </a:t>
            </a:r>
            <a:r>
              <a:rPr lang="en-US" dirty="0" err="1"/>
              <a:t>tự</a:t>
            </a:r>
            <a:r>
              <a:rPr lang="en-US" dirty="0"/>
              <a:t> </a:t>
            </a:r>
            <a:r>
              <a:rPr lang="en-US" dirty="0" err="1"/>
              <a:t>động</a:t>
            </a:r>
            <a:r>
              <a:rPr lang="en-US" dirty="0"/>
              <a:t> </a:t>
            </a:r>
            <a:r>
              <a:rPr lang="en-US" dirty="0" err="1"/>
              <a:t>bằng</a:t>
            </a:r>
            <a:r>
              <a:rPr lang="en-US" dirty="0"/>
              <a:t> </a:t>
            </a:r>
            <a:r>
              <a:rPr lang="en-US" dirty="0" err="1"/>
              <a:t>thuật</a:t>
            </a:r>
            <a:r>
              <a:rPr lang="en-US" dirty="0"/>
              <a:t> </a:t>
            </a:r>
            <a:r>
              <a:rPr lang="en-US" dirty="0" err="1"/>
              <a:t>toán</a:t>
            </a:r>
            <a:r>
              <a:rPr lang="en-US" dirty="0"/>
              <a:t> k-means </a:t>
            </a:r>
            <a:r>
              <a:rPr lang="en-US" dirty="0" err="1"/>
              <a:t>trên</a:t>
            </a:r>
            <a:r>
              <a:rPr lang="en-US" dirty="0"/>
              <a:t> </a:t>
            </a:r>
            <a:r>
              <a:rPr lang="en-US" dirty="0" err="1"/>
              <a:t>tập</a:t>
            </a:r>
            <a:r>
              <a:rPr lang="en-US" dirty="0"/>
              <a:t> </a:t>
            </a:r>
            <a:r>
              <a:rPr lang="en-US" dirty="0" err="1"/>
              <a:t>huấn</a:t>
            </a:r>
            <a:r>
              <a:rPr lang="en-US" dirty="0"/>
              <a:t> </a:t>
            </a:r>
            <a:r>
              <a:rPr lang="en-US" dirty="0" err="1"/>
              <a:t>luyện</a:t>
            </a:r>
            <a:r>
              <a:rPr lang="en-US" dirty="0"/>
              <a:t>.</a:t>
            </a:r>
          </a:p>
          <a:p>
            <a:endParaRPr lang="en-US" dirty="0"/>
          </a:p>
        </p:txBody>
      </p:sp>
    </p:spTree>
    <p:extLst>
      <p:ext uri="{BB962C8B-B14F-4D97-AF65-F5344CB8AC3E}">
        <p14:creationId xmlns:p14="http://schemas.microsoft.com/office/powerpoint/2010/main" val="2010783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Anchor box</a:t>
            </a:r>
            <a:endParaRPr lang="en-US" dirty="0"/>
          </a:p>
        </p:txBody>
      </p:sp>
      <p:sp>
        <p:nvSpPr>
          <p:cNvPr id="3" name="Text Placeholder 2"/>
          <p:cNvSpPr>
            <a:spLocks noGrp="1"/>
          </p:cNvSpPr>
          <p:nvPr>
            <p:ph type="body" idx="1"/>
          </p:nvPr>
        </p:nvSpPr>
        <p:spPr>
          <a:xfrm>
            <a:off x="310896" y="676655"/>
            <a:ext cx="4260300" cy="3533837"/>
          </a:xfrm>
        </p:spPr>
        <p:txBody>
          <a:bodyPr>
            <a:normAutofit/>
          </a:bodyPr>
          <a:lstStyle/>
          <a:p>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ô, </a:t>
            </a:r>
            <a:r>
              <a:rPr lang="en-US" dirty="0" err="1" smtClean="0"/>
              <a:t>chuyển</a:t>
            </a:r>
            <a:r>
              <a:rPr lang="en-US" dirty="0" smtClean="0"/>
              <a:t> </a:t>
            </a:r>
            <a:r>
              <a:rPr lang="en-US" dirty="0" err="1" smtClean="0"/>
              <a:t>thành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anchor box.</a:t>
            </a:r>
          </a:p>
          <a:p>
            <a:r>
              <a:rPr lang="en-US" dirty="0" err="1" smtClean="0"/>
              <a:t>Nhiều</a:t>
            </a:r>
            <a:r>
              <a:rPr lang="en-US" dirty="0" smtClean="0"/>
              <a:t> anchor box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trong</a:t>
            </a:r>
            <a:r>
              <a:rPr lang="en-US" dirty="0" smtClean="0"/>
              <a:t> </a:t>
            </a:r>
            <a:r>
              <a:rPr lang="en-US" dirty="0" err="1" smtClean="0"/>
              <a:t>từng</a:t>
            </a:r>
            <a:r>
              <a:rPr lang="en-US" dirty="0" smtClean="0"/>
              <a:t> ô. </a:t>
            </a:r>
          </a:p>
          <a:p>
            <a:r>
              <a:rPr lang="en-US" dirty="0" err="1" smtClean="0"/>
              <a:t>Vật</a:t>
            </a:r>
            <a:r>
              <a:rPr lang="en-US" dirty="0" smtClean="0"/>
              <a:t> </a:t>
            </a:r>
            <a:r>
              <a:rPr lang="en-US" dirty="0" err="1" smtClean="0"/>
              <a:t>thể</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cho</a:t>
            </a:r>
            <a:r>
              <a:rPr lang="en-US" dirty="0" smtClean="0"/>
              <a:t> anchor </a:t>
            </a:r>
            <a:r>
              <a:rPr lang="en-US" dirty="0" err="1" smtClean="0"/>
              <a:t>có</a:t>
            </a:r>
            <a:r>
              <a:rPr lang="en-US" dirty="0" smtClean="0"/>
              <a:t> </a:t>
            </a:r>
            <a:r>
              <a:rPr lang="en-US" dirty="0" err="1" smtClean="0"/>
              <a:t>tâm</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nằm</a:t>
            </a:r>
            <a:r>
              <a:rPr lang="en-US" dirty="0" smtClean="0"/>
              <a:t> </a:t>
            </a:r>
            <a:r>
              <a:rPr lang="en-US" dirty="0" err="1" smtClean="0"/>
              <a:t>trong</a:t>
            </a:r>
            <a:r>
              <a:rPr lang="en-US" dirty="0" smtClean="0"/>
              <a:t> ô, </a:t>
            </a:r>
            <a:r>
              <a:rPr lang="en-US" dirty="0" err="1" smtClean="0"/>
              <a:t>và</a:t>
            </a:r>
            <a:r>
              <a:rPr lang="en-US" dirty="0" smtClean="0"/>
              <a:t> </a:t>
            </a:r>
            <a:r>
              <a:rPr lang="en-US" dirty="0" err="1" smtClean="0"/>
              <a:t>IoU</a:t>
            </a:r>
            <a:r>
              <a:rPr lang="en-US" dirty="0" smtClean="0"/>
              <a:t> </a:t>
            </a:r>
            <a:r>
              <a:rPr lang="en-US" dirty="0" err="1" smtClean="0"/>
              <a:t>với</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lớn</a:t>
            </a:r>
            <a:r>
              <a:rPr lang="en-US" dirty="0" smtClean="0"/>
              <a:t> </a:t>
            </a:r>
            <a:r>
              <a:rPr lang="en-US" dirty="0" err="1" smtClean="0"/>
              <a:t>nhất</a:t>
            </a:r>
            <a:r>
              <a:rPr lang="en-US" dirty="0" smtClean="0"/>
              <a:t>.</a:t>
            </a:r>
          </a:p>
          <a:p>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148" name="Picture 4" descr="https://phamdinhkhanh.github.io/assets/images/20200309_YOLOAlgorithm/h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96" y="1446027"/>
            <a:ext cx="4187074" cy="2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97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a:t>
            </a:r>
            <a:r>
              <a:rPr lang="en-US" dirty="0" err="1" smtClean="0"/>
              <a:t>gán</a:t>
            </a:r>
            <a:r>
              <a:rPr lang="en-US" dirty="0" smtClean="0"/>
              <a:t> </a:t>
            </a:r>
            <a:r>
              <a:rPr lang="en-US" dirty="0" err="1" smtClean="0"/>
              <a:t>gt</a:t>
            </a:r>
            <a:r>
              <a:rPr lang="en-US" dirty="0" smtClean="0"/>
              <a:t> box </a:t>
            </a:r>
            <a:r>
              <a:rPr lang="en-US" dirty="0" err="1" smtClean="0"/>
              <a:t>cho</a:t>
            </a:r>
            <a:r>
              <a:rPr lang="en-US" dirty="0" smtClean="0"/>
              <a:t> anchor</a:t>
            </a:r>
            <a:endParaRPr lang="en-US" dirty="0"/>
          </a:p>
        </p:txBody>
      </p:sp>
      <p:sp>
        <p:nvSpPr>
          <p:cNvPr id="3" name="Text Placeholder 2"/>
          <p:cNvSpPr>
            <a:spLocks noGrp="1"/>
          </p:cNvSpPr>
          <p:nvPr>
            <p:ph type="body" idx="1"/>
          </p:nvPr>
        </p:nvSpPr>
        <p:spPr>
          <a:xfrm>
            <a:off x="310896" y="676656"/>
            <a:ext cx="3846434" cy="3967800"/>
          </a:xfrm>
        </p:spPr>
        <p:txBody>
          <a:bodyPr/>
          <a:lstStyle/>
          <a:p>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x,y</a:t>
            </a:r>
            <a:r>
              <a:rPr lang="en-US" dirty="0" smtClean="0"/>
              <a:t>, yolov2 </a:t>
            </a:r>
            <a:r>
              <a:rPr lang="en-US" dirty="0" err="1" smtClean="0"/>
              <a:t>dự</a:t>
            </a:r>
            <a:r>
              <a:rPr lang="en-US" dirty="0" smtClean="0"/>
              <a:t> </a:t>
            </a:r>
            <a:r>
              <a:rPr lang="en-US" dirty="0" err="1" smtClean="0"/>
              <a:t>đoán</a:t>
            </a:r>
            <a:r>
              <a:rPr lang="en-US" dirty="0" smtClean="0"/>
              <a:t> offset </a:t>
            </a:r>
            <a:r>
              <a:rPr lang="en-US" dirty="0" err="1" smtClean="0"/>
              <a:t>tx</a:t>
            </a:r>
            <a:r>
              <a:rPr lang="en-US" dirty="0" smtClean="0"/>
              <a:t>, ty, </a:t>
            </a:r>
            <a:r>
              <a:rPr lang="en-US" dirty="0" err="1" smtClean="0"/>
              <a:t>tw</a:t>
            </a:r>
            <a:r>
              <a:rPr lang="en-US" dirty="0" smtClean="0"/>
              <a:t>, </a:t>
            </a:r>
            <a:r>
              <a:rPr lang="en-US" dirty="0" err="1" smtClean="0"/>
              <a:t>th</a:t>
            </a:r>
            <a:endParaRPr lang="en-US" dirty="0" smtClean="0"/>
          </a:p>
          <a:p>
            <a:r>
              <a:rPr lang="en-US" dirty="0" err="1" smtClean="0"/>
              <a:t>Từ</a:t>
            </a:r>
            <a:r>
              <a:rPr lang="en-US" dirty="0" smtClean="0"/>
              <a:t> </a:t>
            </a:r>
            <a:r>
              <a:rPr lang="en-US" dirty="0" err="1" smtClean="0"/>
              <a:t>những</a:t>
            </a:r>
            <a:r>
              <a:rPr lang="en-US" dirty="0" smtClean="0"/>
              <a:t> offset </a:t>
            </a:r>
            <a:r>
              <a:rPr lang="en-US" dirty="0" err="1" smtClean="0"/>
              <a:t>này</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anchor </a:t>
            </a:r>
            <a:r>
              <a:rPr lang="en-US" dirty="0" err="1" smtClean="0"/>
              <a:t>sẽ</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Image 6">
            <a:extLst>
              <a:ext uri="{FF2B5EF4-FFF2-40B4-BE49-F238E27FC236}">
                <a16:creationId xmlns:a16="http://schemas.microsoft.com/office/drawing/2014/main" id="{6CA35524-054B-4516-B71E-F793F83A31FC}"/>
              </a:ext>
            </a:extLst>
          </p:cNvPr>
          <p:cNvPicPr>
            <a:picLocks noChangeAspect="1"/>
          </p:cNvPicPr>
          <p:nvPr/>
        </p:nvPicPr>
        <p:blipFill>
          <a:blip r:embed="rId3"/>
          <a:stretch>
            <a:fillRect/>
          </a:stretch>
        </p:blipFill>
        <p:spPr>
          <a:xfrm>
            <a:off x="4521377" y="913399"/>
            <a:ext cx="3951073" cy="2830121"/>
          </a:xfrm>
          <a:prstGeom prst="rect">
            <a:avLst/>
          </a:prstGeom>
        </p:spPr>
      </p:pic>
    </p:spTree>
    <p:extLst>
      <p:ext uri="{BB962C8B-B14F-4D97-AF65-F5344CB8AC3E}">
        <p14:creationId xmlns:p14="http://schemas.microsoft.com/office/powerpoint/2010/main" val="245330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Darknet-19</a:t>
            </a:r>
            <a:endParaRPr lang="en-US" dirty="0"/>
          </a:p>
        </p:txBody>
      </p:sp>
      <p:sp>
        <p:nvSpPr>
          <p:cNvPr id="3" name="Text Placeholder 2"/>
          <p:cNvSpPr>
            <a:spLocks noGrp="1"/>
          </p:cNvSpPr>
          <p:nvPr>
            <p:ph type="body" idx="1"/>
          </p:nvPr>
        </p:nvSpPr>
        <p:spPr>
          <a:xfrm>
            <a:off x="310896" y="676656"/>
            <a:ext cx="4515104" cy="3967800"/>
          </a:xfrm>
        </p:spPr>
        <p:txBody>
          <a:bodyPr/>
          <a:lstStyle/>
          <a:p>
            <a:r>
              <a:rPr lang="en-US" dirty="0" smtClean="0"/>
              <a:t>19 </a:t>
            </a:r>
            <a:r>
              <a:rPr lang="en-US" dirty="0" err="1" smtClean="0"/>
              <a:t>lớp</a:t>
            </a:r>
            <a:r>
              <a:rPr lang="en-US" dirty="0" smtClean="0"/>
              <a:t> CNN </a:t>
            </a:r>
            <a:r>
              <a:rPr lang="en-US" dirty="0" err="1" smtClean="0"/>
              <a:t>và</a:t>
            </a:r>
            <a:r>
              <a:rPr lang="en-US" dirty="0" smtClean="0"/>
              <a:t> 5 </a:t>
            </a:r>
            <a:r>
              <a:rPr lang="en-US" dirty="0" err="1" smtClean="0"/>
              <a:t>lớp</a:t>
            </a:r>
            <a:r>
              <a:rPr lang="en-US" dirty="0" smtClean="0"/>
              <a:t> max pooling</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098" name="Picture 2" descr="https://production-media.paperswithcode.com/methods/Screen_Shot_2020-06-24_at_12.38.12_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675" y="676656"/>
            <a:ext cx="2607431" cy="3741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hamdinhkhanh.github.io/assets/images/20200309_YOLOAlgorithm/h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76" y="1310499"/>
            <a:ext cx="2692909" cy="351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1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Shot </a:t>
            </a:r>
            <a:r>
              <a:rPr lang="en-US" dirty="0" err="1" smtClean="0"/>
              <a:t>MultiBox</a:t>
            </a:r>
            <a:r>
              <a:rPr lang="en-US" dirty="0" smtClean="0"/>
              <a:t> </a:t>
            </a:r>
            <a:r>
              <a:rPr lang="en-US" dirty="0" err="1" smtClean="0"/>
              <a:t>Detetor</a:t>
            </a:r>
            <a:r>
              <a:rPr lang="en-US" dirty="0" smtClean="0"/>
              <a:t> (SSD)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5"/>
                <a:ext cx="4718304" cy="3757121"/>
              </a:xfrm>
            </p:spPr>
            <p:txBody>
              <a:bodyPr>
                <a:normAutofit fontScale="85000" lnSpcReduction="10000"/>
              </a:bodyPr>
              <a:lstStyle/>
              <a:p>
                <a:r>
                  <a:rPr lang="en-US" dirty="0" smtClean="0"/>
                  <a:t>Sử </a:t>
                </a:r>
                <a:r>
                  <a:rPr lang="en-US" dirty="0" err="1" smtClean="0"/>
                  <a:t>dụng</a:t>
                </a:r>
                <a:r>
                  <a:rPr lang="en-US" dirty="0" smtClean="0"/>
                  <a:t> </a:t>
                </a:r>
                <a:r>
                  <a:rPr lang="en-US" dirty="0" err="1" smtClean="0"/>
                  <a:t>một</a:t>
                </a:r>
                <a:r>
                  <a:rPr lang="en-US" dirty="0" smtClean="0"/>
                  <a:t> </a:t>
                </a:r>
                <a:r>
                  <a:rPr lang="en-US" dirty="0" err="1" smtClean="0"/>
                  <a:t>mạng</a:t>
                </a:r>
                <a:r>
                  <a:rPr lang="en-US" dirty="0" smtClean="0"/>
                  <a:t> CNN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duy</a:t>
                </a:r>
                <a:r>
                  <a:rPr lang="en-US" dirty="0" smtClean="0"/>
                  <a:t> </a:t>
                </a:r>
                <a:r>
                  <a:rPr lang="en-US" dirty="0" err="1" smtClean="0"/>
                  <a:t>nhất</a:t>
                </a:r>
                <a:r>
                  <a:rPr lang="en-US" dirty="0" smtClean="0"/>
                  <a:t>.</a:t>
                </a:r>
              </a:p>
              <a:p>
                <a:r>
                  <a:rPr lang="en-US" dirty="0" err="1" smtClean="0"/>
                  <a:t>Đặc</a:t>
                </a:r>
                <a:r>
                  <a:rPr lang="en-US" dirty="0" smtClean="0"/>
                  <a:t> </a:t>
                </a:r>
                <a:r>
                  <a:rPr lang="en-US" dirty="0" err="1" smtClean="0"/>
                  <a:t>trưng</a:t>
                </a:r>
                <a:r>
                  <a:rPr lang="en-US" dirty="0" smtClean="0"/>
                  <a:t> </a:t>
                </a:r>
                <a:r>
                  <a:rPr lang="en-US" dirty="0" err="1" smtClean="0"/>
                  <a:t>từ</a:t>
                </a:r>
                <a:r>
                  <a:rPr lang="en-US" dirty="0" smtClean="0"/>
                  <a:t> </a:t>
                </a:r>
                <a:r>
                  <a:rPr lang="en-US" dirty="0" err="1" smtClean="0"/>
                  <a:t>nhiều</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endParaRPr lang="en-US" dirty="0" smtClean="0"/>
              </a:p>
              <a:p>
                <a:r>
                  <a:rPr lang="en-US" dirty="0" err="1" smtClean="0"/>
                  <a:t>Sử</a:t>
                </a:r>
                <a:r>
                  <a:rPr lang="en-US" dirty="0" smtClean="0"/>
                  <a:t> </a:t>
                </a:r>
                <a:r>
                  <a:rPr lang="en-US" dirty="0" err="1" smtClean="0"/>
                  <a:t>dụng</a:t>
                </a:r>
                <a:r>
                  <a:rPr lang="en-US" dirty="0" smtClean="0"/>
                  <a:t> anchor </a:t>
                </a:r>
                <a:r>
                  <a:rPr lang="en-US" dirty="0" err="1" smtClean="0"/>
                  <a:t>với</a:t>
                </a:r>
                <a:r>
                  <a:rPr lang="en-US" dirty="0" smtClean="0"/>
                  <a:t> </a:t>
                </a:r>
                <a:r>
                  <a:rPr lang="en-US" dirty="0" err="1" smtClean="0"/>
                  <a:t>tỉ</a:t>
                </a:r>
                <a:r>
                  <a:rPr lang="en-US" dirty="0" smtClean="0"/>
                  <a:t> </a:t>
                </a:r>
                <a:r>
                  <a:rPr lang="en-US" dirty="0" err="1" smtClean="0"/>
                  <a:t>lệ</a:t>
                </a:r>
                <a:r>
                  <a:rPr lang="en-US" dirty="0" smtClean="0"/>
                  <a:t> </a:t>
                </a:r>
                <a:r>
                  <a:rPr lang="en-US" dirty="0" err="1" smtClean="0"/>
                  <a:t>dài</a:t>
                </a:r>
                <a:r>
                  <a:rPr lang="en-US" dirty="0" smtClean="0"/>
                  <a:t>/</a:t>
                </a:r>
                <a:r>
                  <a:rPr lang="en-US" dirty="0" err="1" smtClean="0"/>
                  <a:t>rộng</a:t>
                </a:r>
                <a:r>
                  <a:rPr lang="en-US" dirty="0" smtClean="0"/>
                  <a:t> (aspect ratio) </a:t>
                </a:r>
                <a:r>
                  <a:rPr lang="en-US" dirty="0" err="1" smtClean="0"/>
                  <a:t>khác</a:t>
                </a:r>
                <a:r>
                  <a:rPr lang="en-US" dirty="0" smtClean="0"/>
                  <a:t> </a:t>
                </a:r>
                <a:r>
                  <a:rPr lang="en-US" dirty="0" err="1" smtClean="0"/>
                  <a:t>nhau</a:t>
                </a:r>
                <a:r>
                  <a:rPr lang="en-US" dirty="0" smtClean="0"/>
                  <a:t>. </a:t>
                </a:r>
                <a:r>
                  <a:rPr lang="en-US" dirty="0" err="1" smtClean="0"/>
                  <a:t>Ví</a:t>
                </a:r>
                <a:r>
                  <a:rPr lang="en-US" dirty="0" smtClean="0"/>
                  <a:t> </a:t>
                </a:r>
                <a:r>
                  <a:rPr lang="en-US" dirty="0" err="1" smtClean="0"/>
                  <a:t>dụ</a:t>
                </a:r>
                <a:r>
                  <a:rPr lang="en-US" dirty="0" smtClean="0"/>
                  <a:t> [1:3] </a:t>
                </a:r>
                <a:r>
                  <a:rPr lang="en-US" dirty="0" err="1" smtClean="0"/>
                  <a:t>cho</a:t>
                </a:r>
                <a:r>
                  <a:rPr lang="en-US" dirty="0" smtClean="0"/>
                  <a:t> </a:t>
                </a:r>
                <a:r>
                  <a:rPr lang="en-US" dirty="0" err="1" smtClean="0"/>
                  <a:t>người</a:t>
                </a:r>
                <a:r>
                  <a:rPr lang="en-US" dirty="0" smtClean="0"/>
                  <a:t> </a:t>
                </a:r>
                <a:r>
                  <a:rPr lang="en-US" dirty="0" err="1" smtClean="0"/>
                  <a:t>hoặc</a:t>
                </a:r>
                <a:r>
                  <a:rPr lang="en-US" dirty="0" smtClean="0"/>
                  <a:t> [3:1] </a:t>
                </a:r>
                <a:r>
                  <a:rPr lang="en-US" dirty="0" err="1" smtClean="0"/>
                  <a:t>cho</a:t>
                </a:r>
                <a:r>
                  <a:rPr lang="en-US" dirty="0" smtClean="0"/>
                  <a:t> </a:t>
                </a:r>
                <a:r>
                  <a:rPr lang="en-US" dirty="0" err="1" smtClean="0"/>
                  <a:t>xe</a:t>
                </a:r>
                <a:r>
                  <a:rPr lang="en-US" dirty="0" smtClean="0"/>
                  <a:t>.</a:t>
                </a:r>
              </a:p>
              <a:p>
                <a:endParaRPr lang="en-US" dirty="0" smtClean="0"/>
              </a:p>
              <a:p>
                <a:r>
                  <a:rPr lang="en-US" dirty="0" err="1" smtClean="0"/>
                  <a:t>Gồm</a:t>
                </a:r>
                <a:r>
                  <a:rPr lang="en-US" dirty="0" smtClean="0"/>
                  <a:t> 2 </a:t>
                </a:r>
                <a:r>
                  <a:rPr lang="en-US" dirty="0" err="1" smtClean="0"/>
                  <a:t>phần</a:t>
                </a:r>
                <a:r>
                  <a:rPr lang="en-US" dirty="0" smtClean="0"/>
                  <a:t> </a:t>
                </a:r>
                <a:r>
                  <a:rPr lang="en-US" dirty="0" err="1" smtClean="0"/>
                  <a:t>chính</a:t>
                </a:r>
                <a:r>
                  <a:rPr lang="en-US" dirty="0" smtClean="0"/>
                  <a:t>:</a:t>
                </a:r>
              </a:p>
              <a:p>
                <a:pPr lvl="1"/>
                <a:r>
                  <a:rPr lang="en-US" dirty="0" err="1" smtClean="0"/>
                  <a:t>Phần</a:t>
                </a:r>
                <a:r>
                  <a:rPr lang="en-US" dirty="0" smtClean="0"/>
                  <a:t> </a:t>
                </a:r>
                <a:r>
                  <a:rPr lang="en-US" dirty="0" err="1" smtClean="0"/>
                  <a:t>đầu</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a:t>
                </a:r>
              </a:p>
              <a:p>
                <a:pPr lvl="1"/>
                <a:r>
                  <a:rPr lang="en-US" dirty="0" err="1" smtClean="0"/>
                  <a:t>Phần</a:t>
                </a:r>
                <a:r>
                  <a:rPr lang="en-US" dirty="0" smtClean="0"/>
                  <a:t> </a:t>
                </a:r>
                <a:r>
                  <a:rPr lang="en-US" dirty="0" err="1" smtClean="0"/>
                  <a:t>sau</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CNN </a:t>
                </a:r>
                <a:r>
                  <a:rPr lang="en-US" dirty="0" err="1" smtClean="0"/>
                  <a:t>để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a:t>
                </a:r>
              </a:p>
              <a:p>
                <a:endParaRPr lang="en-US" dirty="0"/>
              </a:p>
              <a:p>
                <a:r>
                  <a:rPr lang="en-US" dirty="0" err="1" smtClean="0"/>
                  <a:t>Đầu</a:t>
                </a:r>
                <a:r>
                  <a:rPr lang="en-US" dirty="0" smtClean="0"/>
                  <a:t> </a:t>
                </a:r>
                <a:r>
                  <a:rPr lang="en-US" dirty="0" err="1" smtClean="0"/>
                  <a:t>ra</a:t>
                </a:r>
                <a:r>
                  <a:rPr lang="en-US" dirty="0" smtClean="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𝐶</m:t>
                        </m:r>
                      </m:sub>
                    </m:sSub>
                    <m:r>
                      <a:rPr lang="en-US" b="0" i="1" smtClean="0">
                        <a:latin typeface="Cambria Math" panose="02040503050406030204" pitchFamily="18" charset="0"/>
                      </a:rPr>
                      <m:t>]</m:t>
                    </m:r>
                  </m:oMath>
                </a14:m>
                <a:r>
                  <a:rPr lang="en-US" dirty="0" smtClean="0"/>
                  <a:t> </a:t>
                </a:r>
                <a:r>
                  <a:rPr lang="en-US" dirty="0" err="1" smtClean="0"/>
                  <a:t>với</a:t>
                </a:r>
                <a:r>
                  <a:rPr lang="en-US" dirty="0" smtClean="0"/>
                  <a:t> C </a:t>
                </a:r>
                <a:r>
                  <a:rPr lang="en-US" dirty="0" err="1" smtClean="0"/>
                  <a:t>là</a:t>
                </a:r>
                <a:r>
                  <a:rPr lang="en-US" dirty="0" smtClean="0"/>
                  <a:t> </a:t>
                </a:r>
                <a:r>
                  <a:rPr lang="en-US" dirty="0" err="1" smtClean="0"/>
                  <a:t>số</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5"/>
                <a:ext cx="4718304" cy="3757121"/>
              </a:xfrm>
              <a:blipFill>
                <a:blip r:embed="rId2"/>
                <a:stretch>
                  <a:fillRect r="-129"/>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p:cNvPicPr>
            <a:picLocks noChangeAspect="1"/>
          </p:cNvPicPr>
          <p:nvPr/>
        </p:nvPicPr>
        <p:blipFill>
          <a:blip r:embed="rId3"/>
          <a:stretch>
            <a:fillRect/>
          </a:stretch>
        </p:blipFill>
        <p:spPr>
          <a:xfrm>
            <a:off x="5152166" y="1072196"/>
            <a:ext cx="3680084" cy="2296464"/>
          </a:xfrm>
          <a:prstGeom prst="rect">
            <a:avLst/>
          </a:prstGeom>
        </p:spPr>
      </p:pic>
    </p:spTree>
    <p:extLst>
      <p:ext uri="{BB962C8B-B14F-4D97-AF65-F5344CB8AC3E}">
        <p14:creationId xmlns:p14="http://schemas.microsoft.com/office/powerpoint/2010/main" val="2229766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SSD</a:t>
            </a:r>
            <a:endParaRPr lang="en-US" dirty="0"/>
          </a:p>
        </p:txBody>
      </p:sp>
      <p:sp>
        <p:nvSpPr>
          <p:cNvPr id="3" name="Text Placeholder 2"/>
          <p:cNvSpPr>
            <a:spLocks noGrp="1"/>
          </p:cNvSpPr>
          <p:nvPr>
            <p:ph type="body" idx="1"/>
          </p:nvPr>
        </p:nvSpPr>
        <p:spPr/>
        <p:txBody>
          <a:bodyPr/>
          <a:lstStyle/>
          <a:p>
            <a:r>
              <a:rPr lang="en-US" dirty="0" smtClean="0"/>
              <a:t>Code and train SSD</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73293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Đa</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(multiscale object detection)</a:t>
            </a:r>
            <a:endParaRPr lang="en-US" dirty="0"/>
          </a:p>
        </p:txBody>
      </p:sp>
      <p:sp>
        <p:nvSpPr>
          <p:cNvPr id="3" name="Text Placeholder 2"/>
          <p:cNvSpPr>
            <a:spLocks noGrp="1"/>
          </p:cNvSpPr>
          <p:nvPr>
            <p:ph type="body" idx="1"/>
          </p:nvPr>
        </p:nvSpPr>
        <p:spPr/>
        <p:txBody>
          <a:bodyPr/>
          <a:lstStyle/>
          <a:p>
            <a:r>
              <a:rPr lang="en-US" dirty="0" err="1" smtClean="0"/>
              <a:t>Đầu</a:t>
            </a:r>
            <a:r>
              <a:rPr lang="en-US" dirty="0" smtClean="0"/>
              <a:t> </a:t>
            </a:r>
            <a:r>
              <a:rPr lang="en-US" dirty="0" err="1" smtClean="0"/>
              <a:t>vào</a:t>
            </a:r>
            <a:r>
              <a:rPr lang="en-US" dirty="0" smtClean="0"/>
              <a:t>: </a:t>
            </a:r>
            <a:r>
              <a:rPr lang="en-US" dirty="0" err="1" smtClean="0"/>
              <a:t>ảnh</a:t>
            </a:r>
            <a:r>
              <a:rPr lang="en-US" dirty="0" smtClean="0"/>
              <a:t> </a:t>
            </a:r>
            <a:r>
              <a:rPr lang="en-US" dirty="0" err="1" smtClean="0"/>
              <a:t>và</a:t>
            </a:r>
            <a:r>
              <a:rPr lang="en-US" dirty="0" smtClean="0"/>
              <a:t> </a:t>
            </a:r>
            <a:r>
              <a:rPr lang="en-US" dirty="0" err="1" smtClean="0"/>
              <a:t>các</a:t>
            </a:r>
            <a:r>
              <a:rPr lang="en-US" dirty="0" smtClean="0"/>
              <a:t> </a:t>
            </a:r>
            <a:r>
              <a:rPr lang="en-US" dirty="0" err="1" smtClean="0"/>
              <a:t>lớp</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các</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khác</a:t>
            </a:r>
            <a:r>
              <a:rPr lang="en-US" dirty="0" smtClean="0"/>
              <a:t> </a:t>
            </a:r>
            <a:r>
              <a:rPr lang="en-US" dirty="0" err="1" smtClean="0"/>
              <a:t>nhau</a:t>
            </a:r>
            <a:r>
              <a:rPr lang="en-US" dirty="0" smtClean="0"/>
              <a:t>.</a:t>
            </a:r>
          </a:p>
          <a:p>
            <a:r>
              <a:rPr lang="en-US" dirty="0" err="1" smtClean="0"/>
              <a:t>Các</a:t>
            </a:r>
            <a:r>
              <a:rPr lang="en-US" dirty="0" smtClean="0"/>
              <a:t> anchor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tại</a:t>
            </a:r>
            <a:r>
              <a:rPr lang="en-US" dirty="0" smtClean="0"/>
              <a:t> </a:t>
            </a:r>
            <a:r>
              <a:rPr lang="en-US" dirty="0" err="1" smtClean="0"/>
              <a:t>mỗi</a:t>
            </a:r>
            <a:r>
              <a:rPr lang="en-US" dirty="0" smtClean="0"/>
              <a:t> pixel </a:t>
            </a:r>
            <a:r>
              <a:rPr lang="en-US" dirty="0" err="1" smtClean="0"/>
              <a:t>trên</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sẽ</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các</a:t>
            </a:r>
            <a:r>
              <a:rPr lang="en-US" dirty="0" smtClean="0"/>
              <a:t> </a:t>
            </a:r>
            <a:r>
              <a:rPr lang="en-US" dirty="0" err="1" smtClean="0"/>
              <a:t>vùng</a:t>
            </a:r>
            <a:r>
              <a:rPr lang="en-US" dirty="0" smtClean="0"/>
              <a:t> </a:t>
            </a:r>
            <a:r>
              <a:rPr lang="en-US" dirty="0" err="1" smtClean="0"/>
              <a:t>khác</a:t>
            </a:r>
            <a:r>
              <a:rPr lang="en-US" dirty="0" smtClean="0"/>
              <a:t> </a:t>
            </a:r>
            <a:r>
              <a:rPr lang="en-US" dirty="0" err="1" smtClean="0"/>
              <a:t>nhau</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gốc</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7" name="Picture 6"/>
          <p:cNvPicPr>
            <a:picLocks noChangeAspect="1"/>
          </p:cNvPicPr>
          <p:nvPr/>
        </p:nvPicPr>
        <p:blipFill>
          <a:blip r:embed="rId2"/>
          <a:stretch>
            <a:fillRect/>
          </a:stretch>
        </p:blipFill>
        <p:spPr>
          <a:xfrm>
            <a:off x="4855450" y="2091756"/>
            <a:ext cx="3457575" cy="2552700"/>
          </a:xfrm>
          <a:prstGeom prst="rect">
            <a:avLst/>
          </a:prstGeom>
        </p:spPr>
      </p:pic>
      <p:pic>
        <p:nvPicPr>
          <p:cNvPr id="8" name="Picture 7"/>
          <p:cNvPicPr>
            <a:picLocks noChangeAspect="1"/>
          </p:cNvPicPr>
          <p:nvPr/>
        </p:nvPicPr>
        <p:blipFill>
          <a:blip r:embed="rId3"/>
          <a:stretch>
            <a:fillRect/>
          </a:stretch>
        </p:blipFill>
        <p:spPr>
          <a:xfrm>
            <a:off x="1199929" y="2091756"/>
            <a:ext cx="3448050" cy="2581275"/>
          </a:xfrm>
          <a:prstGeom prst="rect">
            <a:avLst/>
          </a:prstGeom>
        </p:spPr>
      </p:pic>
    </p:spTree>
    <p:extLst>
      <p:ext uri="{BB962C8B-B14F-4D97-AF65-F5344CB8AC3E}">
        <p14:creationId xmlns:p14="http://schemas.microsoft.com/office/powerpoint/2010/main" val="262120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RetinaNet</a:t>
            </a:r>
            <a:endParaRPr lang="en-US" dirty="0"/>
          </a:p>
        </p:txBody>
      </p:sp>
      <p:sp>
        <p:nvSpPr>
          <p:cNvPr id="3" name="Text Placeholder 2"/>
          <p:cNvSpPr>
            <a:spLocks noGrp="1"/>
          </p:cNvSpPr>
          <p:nvPr>
            <p:ph type="body" idx="1"/>
          </p:nvPr>
        </p:nvSpPr>
        <p:spPr>
          <a:xfrm>
            <a:off x="310896" y="676655"/>
            <a:ext cx="7556754" cy="2091375"/>
          </a:xfrm>
        </p:spPr>
        <p:txBody>
          <a:bodyPr>
            <a:normAutofit fontScale="85000" lnSpcReduction="20000"/>
          </a:bodyPr>
          <a:lstStyle/>
          <a:p>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encoder </a:t>
            </a:r>
            <a:r>
              <a:rPr lang="en-US" dirty="0" err="1" smtClean="0"/>
              <a:t>resnet</a:t>
            </a:r>
            <a:r>
              <a:rPr lang="en-US" dirty="0" smtClean="0"/>
              <a:t> </a:t>
            </a:r>
            <a:r>
              <a:rPr lang="en-US" dirty="0" err="1" smtClean="0"/>
              <a:t>và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kim</a:t>
            </a:r>
            <a:r>
              <a:rPr lang="en-US" dirty="0" smtClean="0"/>
              <a:t> </a:t>
            </a:r>
            <a:r>
              <a:rPr lang="en-US" dirty="0" err="1" smtClean="0"/>
              <a:t>tự</a:t>
            </a:r>
            <a:r>
              <a:rPr lang="en-US" dirty="0" smtClean="0"/>
              <a:t> </a:t>
            </a:r>
            <a:r>
              <a:rPr lang="en-US" dirty="0" err="1" smtClean="0"/>
              <a:t>tháp</a:t>
            </a:r>
            <a:r>
              <a:rPr lang="en-US" dirty="0" smtClean="0"/>
              <a:t> (feature pyramid net)</a:t>
            </a:r>
          </a:p>
          <a:p>
            <a:r>
              <a:rPr lang="en-US" dirty="0" smtClean="0"/>
              <a:t>FPN </a:t>
            </a:r>
            <a:r>
              <a:rPr lang="en-US" dirty="0" err="1" smtClean="0"/>
              <a:t>chứa</a:t>
            </a:r>
            <a:r>
              <a:rPr lang="en-US" dirty="0" smtClean="0"/>
              <a:t> vector </a:t>
            </a:r>
            <a:r>
              <a:rPr lang="en-US" dirty="0" err="1" smtClean="0"/>
              <a:t>đặc</a:t>
            </a:r>
            <a:r>
              <a:rPr lang="en-US" dirty="0" smtClean="0"/>
              <a:t> </a:t>
            </a:r>
            <a:r>
              <a:rPr lang="en-US" dirty="0" err="1" smtClean="0"/>
              <a:t>trưng</a:t>
            </a:r>
            <a:r>
              <a:rPr lang="en-US" dirty="0" smtClean="0"/>
              <a:t> ở </a:t>
            </a:r>
            <a:r>
              <a:rPr lang="en-US" dirty="0" err="1" smtClean="0"/>
              <a:t>nhiều</a:t>
            </a:r>
            <a:r>
              <a:rPr lang="en-US" dirty="0" smtClean="0"/>
              <a:t> scale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r>
              <a:rPr lang="en-US" dirty="0" smtClean="0"/>
              <a:t>.</a:t>
            </a:r>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retinaNet</a:t>
            </a:r>
            <a:r>
              <a:rPr lang="en-US" dirty="0" smtClean="0"/>
              <a:t> </a:t>
            </a:r>
            <a:r>
              <a:rPr lang="en-US" dirty="0" err="1" smtClean="0"/>
              <a:t>là</a:t>
            </a:r>
            <a:r>
              <a:rPr lang="en-US" dirty="0" smtClean="0"/>
              <a:t> 2 </a:t>
            </a:r>
            <a:r>
              <a:rPr lang="en-US" dirty="0" err="1" smtClean="0"/>
              <a:t>mạng</a:t>
            </a:r>
            <a:r>
              <a:rPr lang="en-US" dirty="0" smtClean="0"/>
              <a:t> </a:t>
            </a:r>
            <a:r>
              <a:rPr lang="en-US" dirty="0" err="1" smtClean="0"/>
              <a:t>phụ</a:t>
            </a:r>
            <a:r>
              <a:rPr lang="en-US" dirty="0" smtClean="0"/>
              <a:t> (subnet)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lớp</a:t>
            </a:r>
            <a:r>
              <a:rPr lang="en-US" dirty="0" smtClean="0"/>
              <a:t> </a:t>
            </a:r>
            <a:r>
              <a:rPr lang="en-US" dirty="0" err="1" smtClean="0"/>
              <a:t>nhãn</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bbox</a:t>
            </a:r>
            <a:r>
              <a:rPr lang="en-US" dirty="0" smtClean="0"/>
              <a:t> (</a:t>
            </a:r>
            <a:r>
              <a:rPr lang="en-US" dirty="0" err="1" smtClean="0"/>
              <a:t>x,y,w,h</a:t>
            </a:r>
            <a:r>
              <a:rPr lang="en-US" dirty="0" smtClean="0"/>
              <a:t>).</a:t>
            </a:r>
          </a:p>
          <a:p>
            <a:r>
              <a:rPr lang="en-US" dirty="0" err="1"/>
              <a:t>RetinaNet</a:t>
            </a:r>
            <a:r>
              <a:rPr lang="en-US" dirty="0"/>
              <a:t> </a:t>
            </a:r>
            <a:r>
              <a:rPr lang="en-US" dirty="0" err="1"/>
              <a:t>sử</a:t>
            </a:r>
            <a:r>
              <a:rPr lang="en-US" dirty="0"/>
              <a:t> </a:t>
            </a:r>
            <a:r>
              <a:rPr lang="en-US" dirty="0" err="1"/>
              <a:t>dụng</a:t>
            </a:r>
            <a:r>
              <a:rPr lang="en-US" dirty="0"/>
              <a:t> focal loss, </a:t>
            </a:r>
            <a:r>
              <a:rPr lang="en-US" dirty="0" err="1"/>
              <a:t>mục</a:t>
            </a:r>
            <a:r>
              <a:rPr lang="en-US" dirty="0"/>
              <a:t> </a:t>
            </a:r>
            <a:r>
              <a:rPr lang="en-US" dirty="0" err="1"/>
              <a:t>đích</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sự</a:t>
            </a:r>
            <a:r>
              <a:rPr lang="en-US" dirty="0"/>
              <a:t> </a:t>
            </a:r>
            <a:r>
              <a:rPr lang="en-US" dirty="0" err="1"/>
              <a:t>không</a:t>
            </a:r>
            <a:r>
              <a:rPr lang="en-US" dirty="0"/>
              <a:t> </a:t>
            </a:r>
            <a:r>
              <a:rPr lang="en-US" dirty="0" err="1"/>
              <a:t>cân</a:t>
            </a:r>
            <a:r>
              <a:rPr lang="en-US" dirty="0"/>
              <a:t> </a:t>
            </a:r>
            <a:r>
              <a:rPr lang="en-US" dirty="0" err="1"/>
              <a:t>bằng</a:t>
            </a:r>
            <a:r>
              <a:rPr lang="en-US" dirty="0"/>
              <a:t> (imbalance) </a:t>
            </a:r>
            <a:r>
              <a:rPr lang="en-US" dirty="0" err="1"/>
              <a:t>giữa</a:t>
            </a:r>
            <a:r>
              <a:rPr lang="en-US" dirty="0"/>
              <a:t> </a:t>
            </a:r>
            <a:r>
              <a:rPr lang="en-US" dirty="0" err="1"/>
              <a:t>hai</a:t>
            </a:r>
            <a:r>
              <a:rPr lang="en-US" dirty="0"/>
              <a:t> </a:t>
            </a:r>
            <a:r>
              <a:rPr lang="en-US" dirty="0" err="1"/>
              <a:t>lớp</a:t>
            </a:r>
            <a:r>
              <a:rPr lang="en-US" dirty="0"/>
              <a:t> foreground (</a:t>
            </a:r>
            <a:r>
              <a:rPr lang="en-US" dirty="0" err="1"/>
              <a:t>vật</a:t>
            </a:r>
            <a:r>
              <a:rPr lang="en-US" dirty="0"/>
              <a:t> </a:t>
            </a:r>
            <a:r>
              <a:rPr lang="en-US" dirty="0" err="1"/>
              <a:t>thể</a:t>
            </a:r>
            <a:r>
              <a:rPr lang="en-US" dirty="0"/>
              <a:t>) </a:t>
            </a:r>
            <a:r>
              <a:rPr lang="en-US" dirty="0" err="1"/>
              <a:t>và</a:t>
            </a:r>
            <a:r>
              <a:rPr lang="en-US" dirty="0"/>
              <a:t> background (</a:t>
            </a:r>
            <a:r>
              <a:rPr lang="en-US" dirty="0" err="1"/>
              <a:t>nền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và</a:t>
            </a:r>
            <a:r>
              <a:rPr lang="en-US" dirty="0" smtClean="0"/>
              <a:t> </a:t>
            </a:r>
            <a:r>
              <a:rPr lang="en-US" dirty="0" err="1" smtClean="0"/>
              <a:t>nền</a:t>
            </a:r>
            <a:r>
              <a:rPr lang="en-US" dirty="0" smtClean="0"/>
              <a:t> ở </a:t>
            </a:r>
            <a:r>
              <a:rPr lang="en-US" dirty="0" err="1" smtClean="0"/>
              <a:t>đây</a:t>
            </a:r>
            <a:r>
              <a:rPr lang="en-US" dirty="0" smtClean="0"/>
              <a:t> </a:t>
            </a:r>
            <a:r>
              <a:rPr lang="en-US" dirty="0" err="1" smtClean="0"/>
              <a:t>nghĩa</a:t>
            </a:r>
            <a:r>
              <a:rPr lang="en-US" dirty="0" smtClean="0"/>
              <a:t> </a:t>
            </a:r>
            <a:r>
              <a:rPr lang="en-US" dirty="0" err="1" smtClean="0"/>
              <a:t>là</a:t>
            </a:r>
            <a:r>
              <a:rPr lang="en-US" dirty="0" smtClean="0"/>
              <a:t> </a:t>
            </a:r>
            <a:r>
              <a:rPr lang="en-US" dirty="0" err="1" smtClean="0"/>
              <a:t>các</a:t>
            </a:r>
            <a:r>
              <a:rPr lang="en-US" dirty="0" smtClean="0"/>
              <a:t> anchor </a:t>
            </a:r>
            <a:r>
              <a:rPr lang="en-US" dirty="0" err="1" smtClean="0"/>
              <a:t>được</a:t>
            </a:r>
            <a:r>
              <a:rPr lang="en-US" dirty="0" smtClean="0"/>
              <a:t> </a:t>
            </a:r>
            <a:r>
              <a:rPr lang="en-US" dirty="0" err="1" smtClean="0"/>
              <a:t>và</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gắn</a:t>
            </a:r>
            <a:r>
              <a:rPr lang="en-US" dirty="0" smtClean="0"/>
              <a:t> </a:t>
            </a:r>
            <a:r>
              <a:rPr lang="en-US" dirty="0" err="1" smtClean="0"/>
              <a:t>với</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26" name="Picture 2" descr="https://ichi.pro/assets/images/max/724/1*NuB7VZNmeH_VyxIF-84BX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21" y="2768030"/>
            <a:ext cx="68961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22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Hàm</a:t>
            </a:r>
            <a:r>
              <a:rPr lang="en-US" dirty="0" smtClean="0"/>
              <a:t> Cross Entropy </a:t>
            </a:r>
            <a:r>
              <a:rPr lang="en-US" dirty="0" err="1" smtClean="0"/>
              <a:t>cân</a:t>
            </a:r>
            <a:r>
              <a:rPr lang="en-US" dirty="0" smtClean="0"/>
              <a:t> </a:t>
            </a:r>
            <a:r>
              <a:rPr lang="en-US" dirty="0" err="1" smtClean="0"/>
              <a:t>bằng</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fontScale="92500" lnSpcReduction="20000"/>
              </a:bodyPr>
              <a:lstStyle/>
              <a:p>
                <a:r>
                  <a:rPr lang="en-US" dirty="0" smtClean="0"/>
                  <a:t>Nhắc </a:t>
                </a:r>
                <a:r>
                  <a:rPr lang="en-US" dirty="0" err="1" smtClean="0"/>
                  <a:t>lại</a:t>
                </a:r>
                <a:r>
                  <a:rPr lang="en-US" dirty="0" smtClean="0"/>
                  <a:t> </a:t>
                </a:r>
                <a:r>
                  <a:rPr lang="en-US" dirty="0" err="1" smtClean="0"/>
                  <a:t>hàm</a:t>
                </a:r>
                <a:r>
                  <a:rPr lang="en-US" dirty="0" smtClean="0"/>
                  <a:t> Cross Entropy:</a:t>
                </a:r>
              </a:p>
              <a:p>
                <a:pPr marL="114300" indent="0">
                  <a:buNone/>
                </a:pPr>
                <a:r>
                  <a:rPr lang="en-US" dirty="0" err="1" smtClean="0"/>
                  <a:t>Với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thực</a:t>
                </a:r>
                <a:r>
                  <a:rPr lang="en-US" dirty="0" smtClean="0"/>
                  <a:t> </a:t>
                </a:r>
                <a:r>
                  <a:rPr lang="en-US" dirty="0" err="1" smtClean="0"/>
                  <a:t>tế</a:t>
                </a:r>
                <a:r>
                  <a:rPr lang="en-US" dirty="0" smtClean="0"/>
                  <a:t> </a:t>
                </a:r>
                <a14:m>
                  <m:oMath xmlns:m="http://schemas.openxmlformats.org/officeDocument/2006/math">
                    <m:r>
                      <a:rPr lang="en-US" b="0" i="1" smtClean="0">
                        <a:latin typeface="Cambria Math" panose="02040503050406030204" pitchFamily="18" charset="0"/>
                      </a:rPr>
                      <m:t>𝑝</m:t>
                    </m:r>
                  </m:oMath>
                </a14:m>
                <a:r>
                  <a:rPr lang="en-US" dirty="0" smtClean="0"/>
                  <a:t> (one hot) </a:t>
                </a:r>
                <a:r>
                  <a:rPr lang="en-US" dirty="0" err="1" smtClean="0"/>
                  <a:t>và</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đầu</a:t>
                </a:r>
                <a:r>
                  <a:rPr lang="en-US" dirty="0" smtClean="0"/>
                  <a:t> </a:t>
                </a:r>
                <a:r>
                  <a:rPr lang="en-US" dirty="0" err="1" smtClean="0"/>
                  <a:t>ra</a:t>
                </a:r>
                <a:r>
                  <a:rPr lang="en-US" dirty="0" smtClean="0"/>
                  <a:t> </a:t>
                </a:r>
                <a14:m>
                  <m:oMath xmlns:m="http://schemas.openxmlformats.org/officeDocument/2006/math">
                    <m:r>
                      <a:rPr lang="en-US" b="0" i="1" smtClean="0">
                        <a:latin typeface="Cambria Math" panose="02040503050406030204" pitchFamily="18" charset="0"/>
                      </a:rPr>
                      <m:t>𝑝</m:t>
                    </m:r>
                  </m:oMath>
                </a14:m>
                <a:r>
                  <a:rPr lang="en-US" dirty="0" smtClean="0"/>
                  <a:t>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𝐶𝐸</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m:t>
                      </m:r>
                      <m:func>
                        <m:funcPr>
                          <m:ctrlPr>
                            <a:rPr lang="en-US" i="1">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d>
                        </m:e>
                      </m:func>
                    </m:oMath>
                  </m:oMathPara>
                </a14:m>
                <a:endParaRPr lang="en-US" dirty="0" smtClean="0"/>
              </a:p>
              <a:p>
                <a:pPr marL="114300" indent="0">
                  <a:buNone/>
                </a:pP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lớp</a:t>
                </a:r>
                <a:r>
                  <a:rPr lang="en-US" dirty="0" smtClean="0"/>
                  <a:t> </a:t>
                </a:r>
                <a:r>
                  <a:rPr lang="en-US" dirty="0" err="1" smtClean="0"/>
                  <a:t>đóng</a:t>
                </a:r>
                <a:r>
                  <a:rPr lang="en-US" dirty="0" smtClean="0"/>
                  <a:t> </a:t>
                </a:r>
                <a:r>
                  <a:rPr lang="en-US" dirty="0" err="1" smtClean="0"/>
                  <a:t>góp</a:t>
                </a:r>
                <a:r>
                  <a:rPr lang="en-US" dirty="0" smtClean="0"/>
                  <a:t> </a:t>
                </a:r>
                <a:r>
                  <a:rPr lang="en-US" dirty="0" err="1" smtClean="0"/>
                  <a:t>vào</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một</a:t>
                </a:r>
                <a:r>
                  <a:rPr lang="en-US" dirty="0" smtClean="0"/>
                  <a:t> </a:t>
                </a:r>
                <a:r>
                  <a:rPr lang="en-US" dirty="0" err="1" smtClean="0"/>
                  <a:t>lượng</a:t>
                </a:r>
                <a:r>
                  <a:rPr lang="en-US" dirty="0" smtClean="0"/>
                  <a:t> </a:t>
                </a:r>
                <a:r>
                  <a:rPr lang="en-US" dirty="0" err="1" smtClean="0"/>
                  <a:t>bằng</a:t>
                </a:r>
                <a:r>
                  <a:rPr lang="en-US" dirty="0" smtClean="0"/>
                  <a:t> </a:t>
                </a:r>
                <a:r>
                  <a:rPr lang="en-US" dirty="0" err="1" smtClean="0"/>
                  <a:t>nhau</a:t>
                </a:r>
                <a:r>
                  <a:rPr lang="en-US" dirty="0" smtClean="0"/>
                  <a:t>. </a:t>
                </a:r>
                <a:r>
                  <a:rPr lang="en-US" dirty="0" err="1" smtClean="0"/>
                  <a:t>Khi</a:t>
                </a:r>
                <a:r>
                  <a:rPr lang="en-US" dirty="0" smtClean="0"/>
                  <a:t> </a:t>
                </a:r>
                <a:r>
                  <a:rPr lang="en-US" dirty="0" err="1" smtClean="0"/>
                  <a:t>lớp</a:t>
                </a:r>
                <a:r>
                  <a:rPr lang="en-US" dirty="0" smtClean="0"/>
                  <a:t> </a:t>
                </a:r>
                <a:r>
                  <a:rPr lang="en-US" dirty="0" err="1" smtClean="0"/>
                  <a:t>nền</a:t>
                </a:r>
                <a:r>
                  <a:rPr lang="en-US" dirty="0" smtClean="0"/>
                  <a:t> </a:t>
                </a:r>
                <a:r>
                  <a:rPr lang="en-US" dirty="0" err="1" smtClean="0"/>
                  <a:t>chiếm</a:t>
                </a:r>
                <a:r>
                  <a:rPr lang="en-US" dirty="0" smtClean="0"/>
                  <a:t> </a:t>
                </a:r>
                <a:r>
                  <a:rPr lang="en-US" dirty="0" err="1" smtClean="0"/>
                  <a:t>đa</a:t>
                </a:r>
                <a:r>
                  <a:rPr lang="en-US" dirty="0" smtClean="0"/>
                  <a:t> </a:t>
                </a:r>
                <a:r>
                  <a:rPr lang="en-US" dirty="0" err="1" smtClean="0"/>
                  <a:t>số</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sẽ</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kém</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với</a:t>
                </a:r>
                <a:r>
                  <a:rPr lang="en-US" dirty="0" smtClean="0"/>
                  <a:t> </a:t>
                </a:r>
                <a:r>
                  <a:rPr lang="en-US" dirty="0" err="1" smtClean="0"/>
                  <a:t>lớp</a:t>
                </a:r>
                <a:r>
                  <a:rPr lang="en-US" dirty="0" smtClean="0"/>
                  <a:t> </a:t>
                </a:r>
                <a:r>
                  <a:rPr lang="en-US" dirty="0" err="1" smtClean="0"/>
                  <a:t>thiểu</a:t>
                </a:r>
                <a:r>
                  <a:rPr lang="en-US" dirty="0" smtClean="0"/>
                  <a:t> </a:t>
                </a:r>
                <a:r>
                  <a:rPr lang="en-US" dirty="0" err="1" smtClean="0"/>
                  <a:t>số</a:t>
                </a:r>
                <a:r>
                  <a:rPr lang="en-US" dirty="0"/>
                  <a:t> </a:t>
                </a:r>
                <a:r>
                  <a:rPr lang="en-US" dirty="0" smtClean="0"/>
                  <a:t>(</a:t>
                </a:r>
                <a:r>
                  <a:rPr lang="en-US" dirty="0" err="1" smtClean="0"/>
                  <a:t>vật</a:t>
                </a:r>
                <a:r>
                  <a:rPr lang="en-US" dirty="0" smtClean="0"/>
                  <a:t> </a:t>
                </a:r>
                <a:r>
                  <a:rPr lang="en-US" dirty="0" err="1" smtClean="0"/>
                  <a:t>thể</a:t>
                </a:r>
                <a:r>
                  <a:rPr lang="en-US" dirty="0" smtClean="0"/>
                  <a:t>)</a:t>
                </a:r>
              </a:p>
              <a:p>
                <a:pPr marL="114300" indent="0">
                  <a:buNone/>
                </a:pPr>
                <a:endParaRPr lang="en-US" dirty="0"/>
              </a:p>
              <a:p>
                <a:r>
                  <a:rPr lang="en-US" dirty="0" err="1" smtClean="0"/>
                  <a:t>Hàm</a:t>
                </a:r>
                <a:r>
                  <a:rPr lang="en-US" dirty="0" smtClean="0"/>
                  <a:t> Cross Entropy </a:t>
                </a:r>
                <a:r>
                  <a:rPr lang="en-US" dirty="0" err="1" smtClean="0"/>
                  <a:t>cân</a:t>
                </a:r>
                <a:r>
                  <a:rPr lang="en-US" dirty="0" smtClean="0"/>
                  <a:t> </a:t>
                </a:r>
                <a:r>
                  <a:rPr lang="en-US" dirty="0" err="1" smtClean="0"/>
                  <a:t>bằng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den>
                    </m:f>
                  </m:oMath>
                </a14:m>
                <a:r>
                  <a:rPr lang="en-US" dirty="0" smtClean="0"/>
                  <a:t>, </a:t>
                </a: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tần</a:t>
                </a:r>
                <a:r>
                  <a:rPr lang="en-US" dirty="0" smtClean="0"/>
                  <a:t> </a:t>
                </a:r>
                <a:r>
                  <a:rPr lang="en-US" dirty="0" err="1" smtClean="0"/>
                  <a:t>suất</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của</a:t>
                </a:r>
                <a:r>
                  <a:rPr lang="en-US" dirty="0" smtClean="0"/>
                  <a:t> </a:t>
                </a:r>
                <a:r>
                  <a:rPr lang="en-US" dirty="0" err="1" smtClean="0"/>
                  <a:t>lớp</a:t>
                </a:r>
                <a:r>
                  <a:rPr lang="en-US" dirty="0" smtClean="0"/>
                  <a:t> </a:t>
                </a:r>
                <a14:m>
                  <m:oMath xmlns:m="http://schemas.openxmlformats.org/officeDocument/2006/math">
                    <m:r>
                      <a:rPr lang="en-US" b="0" i="1" smtClean="0">
                        <a:latin typeface="Cambria Math" panose="02040503050406030204" pitchFamily="18" charset="0"/>
                      </a:rPr>
                      <m:t>𝑖</m:t>
                    </m:r>
                  </m:oMath>
                </a14:m>
                <a:r>
                  <a:rPr lang="en-US" dirty="0" smtClean="0"/>
                  <a:t>. </a:t>
                </a:r>
                <a:r>
                  <a:rPr lang="en-US" dirty="0" err="1" smtClean="0"/>
                  <a:t>Như</a:t>
                </a:r>
                <a:r>
                  <a:rPr lang="en-US" dirty="0" smtClean="0"/>
                  <a:t> </a:t>
                </a:r>
                <a:r>
                  <a:rPr lang="en-US" dirty="0" err="1" smtClean="0"/>
                  <a:t>vậy</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t> </a:t>
                </a:r>
                <a:r>
                  <a:rPr lang="en-US" dirty="0" err="1" smtClean="0"/>
                  <a:t>sẽ</a:t>
                </a:r>
                <a:r>
                  <a:rPr lang="en-US" dirty="0" smtClean="0"/>
                  <a:t> </a:t>
                </a:r>
                <a:r>
                  <a:rPr lang="en-US" dirty="0" err="1" smtClean="0"/>
                  <a:t>lớn</a:t>
                </a:r>
                <a:r>
                  <a:rPr lang="en-US" dirty="0" smtClean="0"/>
                  <a:t> </a:t>
                </a:r>
                <a:r>
                  <a:rPr lang="en-US" dirty="0" err="1" smtClean="0"/>
                  <a:t>cho</a:t>
                </a:r>
                <a:r>
                  <a:rPr lang="en-US" dirty="0" smtClean="0"/>
                  <a:t> </a:t>
                </a:r>
                <a:r>
                  <a:rPr lang="en-US" dirty="0" err="1" smtClean="0"/>
                  <a:t>lớp</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ít</a:t>
                </a:r>
                <a:r>
                  <a:rPr lang="en-US" dirty="0" smtClean="0"/>
                  <a:t>. </a:t>
                </a:r>
                <a:r>
                  <a:rPr lang="en-US" dirty="0" err="1" smtClean="0"/>
                  <a:t>Hàm</a:t>
                </a:r>
                <a:r>
                  <a:rPr lang="en-US" dirty="0" smtClean="0"/>
                  <a:t> </a:t>
                </a:r>
                <a:r>
                  <a:rPr lang="en-US" dirty="0" err="1" smtClean="0"/>
                  <a:t>này</a:t>
                </a:r>
                <a:r>
                  <a:rPr lang="en-US" dirty="0" smtClean="0"/>
                  <a:t> </a:t>
                </a:r>
                <a:r>
                  <a:rPr lang="en-US" dirty="0" err="1" smtClean="0"/>
                  <a:t>chưa</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được</a:t>
                </a:r>
                <a:r>
                  <a:rPr lang="en-US" dirty="0" smtClean="0"/>
                  <a:t> gradient descent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b="-768"/>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51826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Hàm</a:t>
            </a:r>
            <a:r>
              <a:rPr lang="en-US" dirty="0" smtClean="0"/>
              <a:t> focal loss</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a:bodyPr>
              <a:lstStyle/>
              <a:p>
                <a:r>
                  <a:rPr lang="en-US" dirty="0" smtClean="0"/>
                  <a:t>Công </a:t>
                </a:r>
                <a:r>
                  <a:rPr lang="en-US" dirty="0" err="1" smtClean="0"/>
                  <a:t>thức</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smtClean="0">
                              <a:latin typeface="Cambria Math" panose="02040503050406030204" pitchFamily="18" charset="0"/>
                              <a:ea typeface="Cambria Math" panose="02040503050406030204" pitchFamily="18" charset="0"/>
                            </a:rPr>
                            <m:t>𝛾</m:t>
                          </m:r>
                        </m:sup>
                      </m:sSup>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∈[0,5]</m:t>
                    </m:r>
                  </m:oMath>
                </a14:m>
                <a:r>
                  <a:rPr lang="en-US" dirty="0" smtClean="0"/>
                  <a:t>, và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như</a:t>
                </a:r>
                <a:r>
                  <a:rPr lang="en-US" dirty="0" smtClean="0"/>
                  <a:t> </a:t>
                </a:r>
                <a:r>
                  <a:rPr lang="en-US" dirty="0" err="1" smtClean="0"/>
                  <a:t>hàm</a:t>
                </a:r>
                <a:r>
                  <a:rPr lang="en-US" dirty="0" smtClean="0"/>
                  <a:t> CE </a:t>
                </a:r>
                <a:r>
                  <a:rPr lang="en-US" dirty="0" err="1" smtClean="0"/>
                  <a:t>cân</a:t>
                </a:r>
                <a:r>
                  <a:rPr lang="en-US" dirty="0" smtClean="0"/>
                  <a:t> </a:t>
                </a:r>
                <a:r>
                  <a:rPr lang="en-US" dirty="0" err="1" smtClean="0"/>
                  <a:t>bằng</a:t>
                </a:r>
                <a:r>
                  <a:rPr lang="en-US" dirty="0" smtClean="0"/>
                  <a:t>.</a:t>
                </a:r>
              </a:p>
              <a:p>
                <a:pPr marL="114300" indent="0">
                  <a:buNone/>
                </a:pPr>
                <a:endParaRPr lang="en-US" dirty="0" smtClean="0"/>
              </a:p>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đại</a:t>
                </a:r>
                <a:r>
                  <a:rPr lang="en-US" dirty="0" smtClean="0"/>
                  <a:t> </a:t>
                </a:r>
                <a:r>
                  <a:rPr lang="en-US" dirty="0" err="1" smtClean="0"/>
                  <a:t>lượng</a:t>
                </a:r>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smtClean="0"/>
                  <a:t>:</a:t>
                </a:r>
              </a:p>
              <a:p>
                <a:pPr lvl="1"/>
                <a:r>
                  <a:rPr lang="en-US" dirty="0" err="1" smtClean="0"/>
                  <a:t>Khi</a:t>
                </a:r>
                <a:r>
                  <a:rPr lang="en-US" dirty="0" smtClean="0"/>
                  <a:t> </a:t>
                </a:r>
                <a:r>
                  <a:rPr lang="en-US" dirty="0" err="1" smtClean="0"/>
                  <a:t>mẫu</a:t>
                </a:r>
                <a:r>
                  <a:rPr lang="en-US" dirty="0" smtClean="0"/>
                  <a:t> </a:t>
                </a:r>
                <a14:m>
                  <m:oMath xmlns:m="http://schemas.openxmlformats.org/officeDocument/2006/math">
                    <m:r>
                      <a:rPr lang="en-US" i="1">
                        <a:latin typeface="Cambria Math" panose="02040503050406030204" pitchFamily="18" charset="0"/>
                      </a:rPr>
                      <m:t>𝑖</m:t>
                    </m:r>
                  </m:oMath>
                </a14:m>
                <a:r>
                  <a:rPr lang="en-US" dirty="0" smtClean="0"/>
                  <a:t> </a:t>
                </a:r>
                <a:r>
                  <a:rPr lang="en-US" dirty="0" err="1" smtClean="0"/>
                  <a:t>dễ</a:t>
                </a:r>
                <a:r>
                  <a:rPr lang="en-US" dirty="0" smtClean="0"/>
                  <a:t> </a:t>
                </a:r>
                <a:r>
                  <a:rPr lang="en-US" dirty="0" err="1" smtClean="0"/>
                  <a:t>dự</a:t>
                </a:r>
                <a:r>
                  <a:rPr lang="en-US" dirty="0" smtClean="0"/>
                  <a:t> </a:t>
                </a:r>
                <a:r>
                  <a:rPr lang="en-US" dirty="0" err="1" smtClean="0"/>
                  <a:t>đoán</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r>
                  <a:rPr lang="en-US" dirty="0" smtClean="0"/>
                  <a:t> </a:t>
                </a:r>
                <a:r>
                  <a:rPr lang="en-US" dirty="0" err="1" smtClean="0"/>
                  <a:t>gần</a:t>
                </a:r>
                <a:r>
                  <a:rPr lang="en-US" dirty="0" smtClean="0"/>
                  <a:t> 1),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smtClean="0"/>
                  <a:t> </a:t>
                </a:r>
                <a:r>
                  <a:rPr lang="en-US" dirty="0" err="1" smtClean="0"/>
                  <a:t>sẽ</a:t>
                </a:r>
                <a:r>
                  <a:rPr lang="en-US" dirty="0" smtClean="0"/>
                  <a:t> </a:t>
                </a:r>
                <a:r>
                  <a:rPr lang="en-US" dirty="0" err="1" smtClean="0"/>
                  <a:t>rất</a:t>
                </a:r>
                <a:r>
                  <a:rPr lang="en-US" dirty="0" smtClean="0"/>
                  <a:t> </a:t>
                </a:r>
                <a:r>
                  <a:rPr lang="en-US" dirty="0" err="1" smtClean="0"/>
                  <a:t>nhỏ</a:t>
                </a:r>
                <a:r>
                  <a:rPr lang="en-US" dirty="0" smtClean="0"/>
                  <a:t> </a:t>
                </a:r>
                <a:r>
                  <a:rPr lang="en-US" dirty="0" err="1" smtClean="0"/>
                  <a:t>và</a:t>
                </a:r>
                <a:r>
                  <a:rPr lang="en-US" dirty="0" smtClean="0"/>
                  <a:t> </a:t>
                </a:r>
                <a:r>
                  <a:rPr lang="en-US" dirty="0" err="1" smtClean="0"/>
                  <a:t>không</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lvl="1"/>
                <a:r>
                  <a:rPr lang="en-US" dirty="0"/>
                  <a:t>Khi </a:t>
                </a:r>
                <a:r>
                  <a:rPr lang="en-US" dirty="0" err="1"/>
                  <a:t>mẫu</a:t>
                </a:r>
                <a:r>
                  <a:rPr lang="en-US" dirty="0"/>
                  <a:t> </a:t>
                </a:r>
                <a14:m>
                  <m:oMath xmlns:m="http://schemas.openxmlformats.org/officeDocument/2006/math">
                    <m:r>
                      <a:rPr lang="en-US" i="1">
                        <a:latin typeface="Cambria Math" panose="02040503050406030204" pitchFamily="18" charset="0"/>
                      </a:rPr>
                      <m:t>𝑖</m:t>
                    </m:r>
                  </m:oMath>
                </a14:m>
                <a:r>
                  <a:rPr lang="en-US" dirty="0"/>
                  <a:t> </a:t>
                </a:r>
                <a:r>
                  <a:rPr lang="en-US" dirty="0" smtClean="0"/>
                  <a:t>khó </a:t>
                </a:r>
                <a:r>
                  <a:rPr lang="en-US" dirty="0" err="1"/>
                  <a:t>dự</a:t>
                </a:r>
                <a:r>
                  <a:rPr lang="en-US" dirty="0"/>
                  <a:t> </a:t>
                </a:r>
                <a:r>
                  <a:rPr lang="en-US" dirty="0" err="1"/>
                  <a:t>đoán</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r>
                  <a:rPr lang="en-US" dirty="0"/>
                  <a:t> </a:t>
                </a:r>
                <a:r>
                  <a:rPr lang="en-US" dirty="0" err="1"/>
                  <a:t>gần</a:t>
                </a:r>
                <a:r>
                  <a:rPr lang="en-US" dirty="0"/>
                  <a:t> </a:t>
                </a:r>
                <a:r>
                  <a:rPr lang="en-US" dirty="0" smtClean="0"/>
                  <a:t>0),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a:t> </a:t>
                </a:r>
                <a:r>
                  <a:rPr lang="en-US" dirty="0" err="1"/>
                  <a:t>sẽ</a:t>
                </a:r>
                <a:r>
                  <a:rPr lang="en-US" dirty="0"/>
                  <a:t> </a:t>
                </a:r>
                <a:r>
                  <a:rPr lang="en-US" dirty="0" err="1"/>
                  <a:t>rất</a:t>
                </a:r>
                <a:r>
                  <a:rPr lang="en-US" dirty="0"/>
                  <a:t> </a:t>
                </a:r>
                <a:r>
                  <a:rPr lang="en-US" dirty="0" err="1" smtClean="0"/>
                  <a:t>lớn</a:t>
                </a:r>
                <a:r>
                  <a:rPr lang="en-US" dirty="0" smtClean="0"/>
                  <a:t> </a:t>
                </a:r>
                <a:r>
                  <a:rPr lang="en-US" dirty="0" err="1" smtClean="0"/>
                  <a:t>và</a:t>
                </a:r>
                <a:r>
                  <a:rPr lang="en-US" dirty="0" smtClean="0"/>
                  <a:t> </a:t>
                </a:r>
                <a:r>
                  <a:rPr lang="en-US" dirty="0" err="1" smtClean="0"/>
                  <a:t>có</a:t>
                </a:r>
                <a:r>
                  <a:rPr lang="en-US" dirty="0" smtClean="0"/>
                  <a:t> </a:t>
                </a:r>
                <a:r>
                  <a:rPr lang="en-US" dirty="0" err="1" smtClean="0"/>
                  <a:t>tác</a:t>
                </a:r>
                <a:r>
                  <a:rPr lang="en-US" dirty="0" smtClean="0"/>
                  <a:t> </a:t>
                </a:r>
                <a:r>
                  <a:rPr lang="en-US" dirty="0" err="1" smtClean="0"/>
                  <a:t>động</a:t>
                </a:r>
                <a:r>
                  <a:rPr lang="en-US" dirty="0" smtClean="0"/>
                  <a:t> </a:t>
                </a:r>
                <a:r>
                  <a:rPr lang="en-US" dirty="0" err="1" smtClean="0"/>
                  <a:t>nhiều</a:t>
                </a:r>
                <a:r>
                  <a:rPr lang="en-US" dirty="0" smtClean="0"/>
                  <a:t> </a:t>
                </a:r>
                <a:r>
                  <a:rPr lang="en-US" dirty="0" err="1" smtClean="0"/>
                  <a:t>đến</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a:t>
                </a:r>
                <a:endParaRPr lang="en-US" dirty="0"/>
              </a:p>
              <a:p>
                <a:pPr lvl="1"/>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7275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một</a:t>
            </a:r>
            <a:r>
              <a:rPr lang="en-US" dirty="0"/>
              <a:t> </a:t>
            </a:r>
            <a:r>
              <a:rPr lang="en-US" dirty="0" err="1"/>
              <a:t>giai</a:t>
            </a:r>
            <a:r>
              <a:rPr lang="en-US" dirty="0"/>
              <a:t> </a:t>
            </a:r>
            <a:r>
              <a:rPr lang="en-US" dirty="0" err="1"/>
              <a:t>đoạn</a:t>
            </a:r>
            <a:endParaRPr lang="en-US" dirty="0"/>
          </a:p>
        </p:txBody>
      </p:sp>
      <p:sp>
        <p:nvSpPr>
          <p:cNvPr id="3" name="Text Placeholder 2"/>
          <p:cNvSpPr>
            <a:spLocks noGrp="1"/>
          </p:cNvSpPr>
          <p:nvPr>
            <p:ph type="body" idx="1"/>
          </p:nvPr>
        </p:nvSpPr>
        <p:spPr/>
        <p:txBody>
          <a:bodyPr/>
          <a:lstStyle/>
          <a:p>
            <a:r>
              <a:rPr lang="en-US" dirty="0" err="1" smtClean="0"/>
              <a:t>Bước</a:t>
            </a:r>
            <a:r>
              <a:rPr lang="en-US" dirty="0" smtClean="0"/>
              <a:t> 1: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nhãn</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cho</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tương</a:t>
            </a:r>
            <a:r>
              <a:rPr lang="en-US" dirty="0" smtClean="0"/>
              <a:t> </a:t>
            </a:r>
            <a:r>
              <a:rPr lang="en-US" dirty="0" err="1" smtClean="0"/>
              <a:t>ứng</a:t>
            </a:r>
            <a:r>
              <a:rPr lang="en-US" dirty="0" smtClean="0"/>
              <a:t>.</a:t>
            </a:r>
          </a:p>
          <a:p>
            <a:endParaRPr lang="en-US" dirty="0" smtClean="0"/>
          </a:p>
          <a:p>
            <a:r>
              <a:rPr lang="en-US" dirty="0" err="1" smtClean="0"/>
              <a:t>Bước</a:t>
            </a:r>
            <a:r>
              <a:rPr lang="en-US" dirty="0" smtClean="0"/>
              <a:t> 2: </a:t>
            </a:r>
            <a:r>
              <a:rPr lang="en-US" dirty="0" err="1" smtClean="0"/>
              <a:t>đặc</a:t>
            </a:r>
            <a:r>
              <a:rPr lang="en-US" dirty="0" smtClean="0"/>
              <a:t> </a:t>
            </a:r>
            <a:r>
              <a:rPr lang="en-US" dirty="0" err="1" smtClean="0"/>
              <a:t>trưng</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a:t> </a:t>
            </a:r>
            <a:r>
              <a:rPr lang="en-US" dirty="0" err="1" smtClean="0"/>
              <a:t>bằng</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endParaRPr lang="en-US" dirty="0" smtClean="0"/>
          </a:p>
          <a:p>
            <a:endParaRPr lang="en-US" dirty="0" smtClean="0"/>
          </a:p>
          <a:p>
            <a:r>
              <a:rPr lang="en-US" dirty="0" err="1" smtClean="0"/>
              <a:t>Bước</a:t>
            </a:r>
            <a:r>
              <a:rPr lang="en-US" dirty="0" smtClean="0"/>
              <a:t> 3: </a:t>
            </a:r>
            <a:r>
              <a:rPr lang="en-US" dirty="0" err="1" smtClean="0"/>
              <a:t>nhãn</a:t>
            </a:r>
            <a:r>
              <a:rPr lang="en-US" dirty="0" smtClean="0"/>
              <a:t> </a:t>
            </a:r>
            <a:r>
              <a:rPr lang="en-US" dirty="0" err="1" smtClean="0"/>
              <a:t>và</a:t>
            </a:r>
            <a:r>
              <a:rPr lang="en-US" dirty="0" smtClean="0"/>
              <a:t> offset </a:t>
            </a:r>
            <a:r>
              <a:rPr lang="en-US" dirty="0" err="1" smtClean="0"/>
              <a:t>của</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dự</a:t>
            </a:r>
            <a:r>
              <a:rPr lang="en-US" dirty="0" smtClean="0"/>
              <a:t> </a:t>
            </a:r>
            <a:r>
              <a:rPr lang="en-US" dirty="0" err="1" smtClean="0"/>
              <a:t>đoán</a:t>
            </a:r>
            <a:endParaRPr lang="en-US" dirty="0" smtClean="0"/>
          </a:p>
          <a:p>
            <a:endParaRPr lang="en-US" dirty="0" smtClean="0"/>
          </a:p>
          <a:p>
            <a:r>
              <a:rPr lang="en-US" dirty="0" err="1" smtClean="0"/>
              <a:t>Bước</a:t>
            </a:r>
            <a:r>
              <a:rPr lang="en-US" dirty="0" smtClean="0"/>
              <a:t> 4: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giữa</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69288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3</a:t>
            </a:r>
            <a:r>
              <a:rPr lang="vi-VN" dirty="0" smtClean="0"/>
              <a:t>: </a:t>
            </a:r>
            <a:r>
              <a:rPr lang="en-US" dirty="0" err="1" smtClean="0"/>
              <a:t>Các</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hai</a:t>
            </a:r>
            <a:r>
              <a:rPr lang="en-US" dirty="0" smtClean="0"/>
              <a:t> </a:t>
            </a:r>
            <a:r>
              <a:rPr lang="en-US" dirty="0" err="1" smtClean="0"/>
              <a:t>giai</a:t>
            </a:r>
            <a:r>
              <a:rPr lang="en-US" dirty="0" smtClean="0"/>
              <a:t> </a:t>
            </a:r>
            <a:r>
              <a:rPr lang="en-US" dirty="0" err="1" smtClean="0"/>
              <a:t>đoạn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725111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2E84-43D0-47C7-84B2-C6BE63D7A8B2}"/>
              </a:ext>
            </a:extLst>
          </p:cNvPr>
          <p:cNvSpPr>
            <a:spLocks noGrp="1"/>
          </p:cNvSpPr>
          <p:nvPr>
            <p:ph type="title"/>
          </p:nvPr>
        </p:nvSpPr>
        <p:spPr/>
        <p:txBody>
          <a:bodyPr>
            <a:normAutofit fontScale="90000"/>
          </a:bodyPr>
          <a:lstStyle/>
          <a:p>
            <a:r>
              <a:rPr lang="fr-FR" dirty="0">
                <a:cs typeface="Calibri Light"/>
              </a:rPr>
              <a:t>R-</a:t>
            </a:r>
            <a:r>
              <a:rPr lang="fr-FR" dirty="0" err="1">
                <a:cs typeface="Calibri Light"/>
              </a:rPr>
              <a:t>CNNs</a:t>
            </a:r>
            <a:endParaRPr lang="fr-FR" dirty="0" err="1"/>
          </a:p>
        </p:txBody>
      </p:sp>
      <p:sp>
        <p:nvSpPr>
          <p:cNvPr id="3" name="Espace réservé du contenu 2">
            <a:extLst>
              <a:ext uri="{FF2B5EF4-FFF2-40B4-BE49-F238E27FC236}">
                <a16:creationId xmlns:a16="http://schemas.microsoft.com/office/drawing/2014/main" id="{6634AE54-7224-4AD4-B50C-9F2BF17BA79E}"/>
              </a:ext>
            </a:extLst>
          </p:cNvPr>
          <p:cNvSpPr>
            <a:spLocks noGrp="1"/>
          </p:cNvSpPr>
          <p:nvPr>
            <p:ph type="body" idx="1"/>
          </p:nvPr>
        </p:nvSpPr>
        <p:spPr/>
        <p:txBody>
          <a:bodyPr spcFirstLastPara="1" vert="horz" wrap="square" lIns="68580" tIns="34290" rIns="68580" bIns="34290" rtlCol="0" anchor="t" anchorCtr="0">
            <a:noAutofit/>
          </a:bodyPr>
          <a:lstStyle/>
          <a:p>
            <a:r>
              <a:rPr lang="fr-FR" sz="1350" dirty="0" err="1" smtClean="0">
                <a:ea typeface="+mn-lt"/>
                <a:cs typeface="+mn-lt"/>
              </a:rPr>
              <a:t>Kiến</a:t>
            </a:r>
            <a:r>
              <a:rPr lang="fr-FR" sz="1350" dirty="0" smtClean="0">
                <a:ea typeface="+mn-lt"/>
                <a:cs typeface="+mn-lt"/>
              </a:rPr>
              <a:t> </a:t>
            </a:r>
            <a:r>
              <a:rPr lang="fr-FR" sz="1350" dirty="0" err="1" smtClean="0">
                <a:ea typeface="+mn-lt"/>
                <a:cs typeface="+mn-lt"/>
              </a:rPr>
              <a:t>trúc</a:t>
            </a:r>
            <a:r>
              <a:rPr lang="fr-FR" sz="1350" dirty="0" smtClean="0">
                <a:ea typeface="+mn-lt"/>
                <a:cs typeface="+mn-lt"/>
              </a:rPr>
              <a:t> </a:t>
            </a:r>
            <a:r>
              <a:rPr lang="fr-FR" sz="1350" dirty="0" err="1" smtClean="0">
                <a:ea typeface="+mn-lt"/>
                <a:cs typeface="+mn-lt"/>
              </a:rPr>
              <a:t>của</a:t>
            </a:r>
            <a:r>
              <a:rPr lang="fr-FR" sz="1350" dirty="0" smtClean="0">
                <a:ea typeface="+mn-lt"/>
                <a:cs typeface="+mn-lt"/>
              </a:rPr>
              <a:t> R-CNN </a:t>
            </a:r>
            <a:r>
              <a:rPr lang="fr-FR" sz="1350" dirty="0" err="1" smtClean="0">
                <a:ea typeface="+mn-lt"/>
                <a:cs typeface="+mn-lt"/>
              </a:rPr>
              <a:t>gồm</a:t>
            </a:r>
            <a:r>
              <a:rPr lang="fr-FR" sz="1350" dirty="0" smtClean="0">
                <a:ea typeface="+mn-lt"/>
                <a:cs typeface="+mn-lt"/>
              </a:rPr>
              <a:t> 3 </a:t>
            </a:r>
            <a:r>
              <a:rPr lang="fr-FR" sz="1350" dirty="0" err="1" smtClean="0">
                <a:ea typeface="+mn-lt"/>
                <a:cs typeface="+mn-lt"/>
              </a:rPr>
              <a:t>phần</a:t>
            </a:r>
            <a:r>
              <a:rPr lang="fr-FR" sz="1350" dirty="0" smtClean="0">
                <a:ea typeface="+mn-lt"/>
                <a:cs typeface="+mn-lt"/>
              </a:rPr>
              <a:t>:</a:t>
            </a:r>
          </a:p>
          <a:p>
            <a:pPr lvl="1"/>
            <a:r>
              <a:rPr lang="fr-FR" sz="1150" dirty="0" err="1" smtClean="0">
                <a:ea typeface="+mn-lt"/>
                <a:cs typeface="+mn-lt"/>
              </a:rPr>
              <a:t>Trích</a:t>
            </a:r>
            <a:r>
              <a:rPr lang="fr-FR" sz="1150" dirty="0">
                <a:ea typeface="+mn-lt"/>
                <a:cs typeface="+mn-lt"/>
              </a:rPr>
              <a:t> </a:t>
            </a:r>
            <a:r>
              <a:rPr lang="fr-FR" sz="1150" dirty="0" err="1" smtClean="0">
                <a:ea typeface="+mn-lt"/>
                <a:cs typeface="+mn-lt"/>
              </a:rPr>
              <a:t>xuất</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region</a:t>
            </a:r>
            <a:r>
              <a:rPr lang="fr-FR" sz="1150" dirty="0" smtClean="0">
                <a:ea typeface="+mn-lt"/>
                <a:cs typeface="+mn-lt"/>
              </a:rPr>
              <a:t> </a:t>
            </a:r>
            <a:r>
              <a:rPr lang="fr-FR" sz="1150" dirty="0" err="1" smtClean="0">
                <a:ea typeface="+mn-lt"/>
                <a:cs typeface="+mn-lt"/>
              </a:rPr>
              <a:t>proposal</a:t>
            </a:r>
            <a:r>
              <a:rPr lang="fr-FR" sz="1150" dirty="0" smtClean="0">
                <a:ea typeface="+mn-lt"/>
                <a:cs typeface="+mn-lt"/>
              </a:rPr>
              <a:t>): </a:t>
            </a:r>
            <a:r>
              <a:rPr lang="fr-FR" sz="1150" dirty="0" err="1" smtClean="0">
                <a:ea typeface="+mn-lt"/>
                <a:cs typeface="+mn-lt"/>
              </a:rPr>
              <a:t>sử</a:t>
            </a:r>
            <a:r>
              <a:rPr lang="fr-FR" sz="1150" dirty="0" smtClean="0">
                <a:ea typeface="+mn-lt"/>
                <a:cs typeface="+mn-lt"/>
              </a:rPr>
              <a:t> </a:t>
            </a:r>
            <a:r>
              <a:rPr lang="fr-FR" sz="1150" dirty="0" err="1" smtClean="0">
                <a:ea typeface="+mn-lt"/>
                <a:cs typeface="+mn-lt"/>
              </a:rPr>
              <a:t>dụng</a:t>
            </a:r>
            <a:r>
              <a:rPr lang="fr-FR" sz="1150" dirty="0" smtClean="0">
                <a:ea typeface="+mn-lt"/>
                <a:cs typeface="+mn-lt"/>
              </a:rPr>
              <a:t> </a:t>
            </a:r>
            <a:r>
              <a:rPr lang="fr-FR" sz="1150" dirty="0" err="1" smtClean="0">
                <a:ea typeface="+mn-lt"/>
                <a:cs typeface="+mn-lt"/>
              </a:rPr>
              <a:t>thuật</a:t>
            </a:r>
            <a:r>
              <a:rPr lang="fr-FR" sz="1150" dirty="0" smtClean="0">
                <a:ea typeface="+mn-lt"/>
                <a:cs typeface="+mn-lt"/>
              </a:rPr>
              <a:t> </a:t>
            </a:r>
            <a:r>
              <a:rPr lang="fr-FR" sz="1150" dirty="0" err="1" smtClean="0">
                <a:ea typeface="+mn-lt"/>
                <a:cs typeface="+mn-lt"/>
              </a:rPr>
              <a:t>toán</a:t>
            </a:r>
            <a:r>
              <a:rPr lang="fr-FR" sz="1150" dirty="0" smtClean="0">
                <a:ea typeface="+mn-lt"/>
                <a:cs typeface="+mn-lt"/>
              </a:rPr>
              <a:t> </a:t>
            </a:r>
            <a:r>
              <a:rPr lang="fr-FR" sz="1150" dirty="0" err="1" smtClean="0">
                <a:ea typeface="+mn-lt"/>
                <a:cs typeface="+mn-lt"/>
              </a:rPr>
              <a:t>selective</a:t>
            </a:r>
            <a:r>
              <a:rPr lang="fr-FR" sz="1150" dirty="0" smtClean="0">
                <a:ea typeface="+mn-lt"/>
                <a:cs typeface="+mn-lt"/>
              </a:rPr>
              <a:t> </a:t>
            </a:r>
            <a:r>
              <a:rPr lang="fr-FR" sz="1150" dirty="0" err="1" smtClean="0">
                <a:ea typeface="+mn-lt"/>
                <a:cs typeface="+mn-lt"/>
              </a:rPr>
              <a:t>search</a:t>
            </a:r>
            <a:r>
              <a:rPr lang="fr-FR" sz="1150" dirty="0" smtClean="0">
                <a:ea typeface="+mn-lt"/>
                <a:cs typeface="+mn-lt"/>
              </a:rPr>
              <a:t> </a:t>
            </a:r>
            <a:r>
              <a:rPr lang="fr-FR" sz="1150" dirty="0" err="1" smtClean="0">
                <a:ea typeface="+mn-lt"/>
                <a:cs typeface="+mn-lt"/>
              </a:rPr>
              <a:t>để</a:t>
            </a:r>
            <a:r>
              <a:rPr lang="fr-FR" sz="1150" dirty="0" smtClean="0">
                <a:ea typeface="+mn-lt"/>
                <a:cs typeface="+mn-lt"/>
              </a:rPr>
              <a:t> </a:t>
            </a:r>
            <a:r>
              <a:rPr lang="fr-FR" sz="1150" dirty="0" err="1" smtClean="0">
                <a:ea typeface="+mn-lt"/>
                <a:cs typeface="+mn-lt"/>
              </a:rPr>
              <a:t>chọn</a:t>
            </a:r>
            <a:r>
              <a:rPr lang="fr-FR" sz="1150" dirty="0" smtClean="0">
                <a:ea typeface="+mn-lt"/>
                <a:cs typeface="+mn-lt"/>
              </a:rPr>
              <a:t> ra </a:t>
            </a:r>
            <a:r>
              <a:rPr lang="fr-FR" sz="1150" dirty="0" err="1" smtClean="0">
                <a:ea typeface="+mn-lt"/>
                <a:cs typeface="+mn-lt"/>
              </a:rPr>
              <a:t>những</a:t>
            </a:r>
            <a:r>
              <a:rPr lang="fr-FR" sz="1150" dirty="0" smtClean="0">
                <a:ea typeface="+mn-lt"/>
                <a:cs typeface="+mn-lt"/>
              </a:rPr>
              <a:t> </a:t>
            </a:r>
            <a:r>
              <a:rPr lang="fr-FR" sz="1150" dirty="0" err="1" smtClean="0">
                <a:ea typeface="+mn-lt"/>
                <a:cs typeface="+mn-lt"/>
              </a:rPr>
              <a:t>khu</a:t>
            </a:r>
            <a:r>
              <a:rPr lang="fr-FR" sz="1150" dirty="0" smtClean="0">
                <a:ea typeface="+mn-lt"/>
                <a:cs typeface="+mn-lt"/>
              </a:rPr>
              <a:t> </a:t>
            </a:r>
            <a:r>
              <a:rPr lang="fr-FR" sz="1150" dirty="0" err="1" smtClean="0">
                <a:ea typeface="+mn-lt"/>
                <a:cs typeface="+mn-lt"/>
              </a:rPr>
              <a:t>vực</a:t>
            </a:r>
            <a:r>
              <a:rPr lang="fr-FR" sz="1150" dirty="0" smtClean="0">
                <a:ea typeface="+mn-lt"/>
                <a:cs typeface="+mn-lt"/>
              </a:rPr>
              <a:t> </a:t>
            </a:r>
            <a:r>
              <a:rPr lang="fr-FR" sz="1150" dirty="0" err="1" smtClean="0">
                <a:ea typeface="+mn-lt"/>
                <a:cs typeface="+mn-lt"/>
              </a:rPr>
              <a:t>nghi</a:t>
            </a:r>
            <a:r>
              <a:rPr lang="fr-FR" sz="1150" dirty="0" smtClean="0">
                <a:ea typeface="+mn-lt"/>
                <a:cs typeface="+mn-lt"/>
              </a:rPr>
              <a:t> </a:t>
            </a:r>
            <a:r>
              <a:rPr lang="fr-FR" sz="1150" dirty="0" err="1" smtClean="0">
                <a:ea typeface="+mn-lt"/>
                <a:cs typeface="+mn-lt"/>
              </a:rPr>
              <a:t>ngờ</a:t>
            </a:r>
            <a:r>
              <a:rPr lang="fr-FR" sz="1150" dirty="0" smtClean="0">
                <a:ea typeface="+mn-lt"/>
                <a:cs typeface="+mn-lt"/>
              </a:rPr>
              <a:t> </a:t>
            </a:r>
            <a:r>
              <a:rPr lang="fr-FR" sz="1150" dirty="0" err="1" smtClean="0">
                <a:ea typeface="+mn-lt"/>
                <a:cs typeface="+mn-lt"/>
              </a:rPr>
              <a:t>có</a:t>
            </a:r>
            <a:r>
              <a:rPr lang="fr-FR" sz="1150" dirty="0" smtClean="0">
                <a:ea typeface="+mn-lt"/>
                <a:cs typeface="+mn-lt"/>
              </a:rPr>
              <a:t> </a:t>
            </a:r>
            <a:r>
              <a:rPr lang="fr-FR" sz="1150" dirty="0" err="1" smtClean="0">
                <a:ea typeface="+mn-lt"/>
                <a:cs typeface="+mn-lt"/>
              </a:rPr>
              <a:t>vật</a:t>
            </a:r>
            <a:r>
              <a:rPr lang="fr-FR" sz="1150" dirty="0" smtClean="0">
                <a:ea typeface="+mn-lt"/>
                <a:cs typeface="+mn-lt"/>
              </a:rPr>
              <a:t> </a:t>
            </a:r>
            <a:r>
              <a:rPr lang="fr-FR" sz="1150" dirty="0" err="1" smtClean="0">
                <a:ea typeface="+mn-lt"/>
                <a:cs typeface="+mn-lt"/>
              </a:rPr>
              <a:t>thể</a:t>
            </a:r>
            <a:endParaRPr lang="fr-FR" sz="1150" dirty="0" smtClean="0">
              <a:ea typeface="+mn-lt"/>
              <a:cs typeface="+mn-lt"/>
            </a:endParaRPr>
          </a:p>
          <a:p>
            <a:pPr lvl="1"/>
            <a:r>
              <a:rPr lang="fr-FR" sz="1150" dirty="0" err="1" smtClean="0">
                <a:ea typeface="+mn-lt"/>
                <a:cs typeface="+mn-lt"/>
              </a:rPr>
              <a:t>Trích</a:t>
            </a:r>
            <a:r>
              <a:rPr lang="fr-FR" sz="1150" dirty="0" smtClean="0">
                <a:ea typeface="+mn-lt"/>
                <a:cs typeface="+mn-lt"/>
              </a:rPr>
              <a:t> </a:t>
            </a:r>
            <a:r>
              <a:rPr lang="fr-FR" sz="1150" dirty="0" err="1" smtClean="0">
                <a:ea typeface="+mn-lt"/>
                <a:cs typeface="+mn-lt"/>
              </a:rPr>
              <a:t>lọc</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feature</a:t>
            </a:r>
            <a:r>
              <a:rPr lang="fr-FR" sz="1150" dirty="0" smtClean="0">
                <a:ea typeface="+mn-lt"/>
                <a:cs typeface="+mn-lt"/>
              </a:rPr>
              <a:t> extraction): </a:t>
            </a:r>
            <a:r>
              <a:rPr lang="fr-FR" sz="1150" dirty="0" err="1" smtClean="0">
                <a:ea typeface="+mn-lt"/>
                <a:cs typeface="+mn-lt"/>
              </a:rPr>
              <a:t>từ</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vector</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được</a:t>
            </a:r>
            <a:r>
              <a:rPr lang="fr-FR" sz="1150" dirty="0" smtClean="0">
                <a:ea typeface="+mn-lt"/>
                <a:cs typeface="+mn-lt"/>
              </a:rPr>
              <a:t> </a:t>
            </a:r>
            <a:r>
              <a:rPr lang="fr-FR" sz="1150" dirty="0" err="1" smtClean="0">
                <a:ea typeface="+mn-lt"/>
                <a:cs typeface="+mn-lt"/>
              </a:rPr>
              <a:t>trích</a:t>
            </a:r>
            <a:r>
              <a:rPr lang="fr-FR" sz="1150" dirty="0" smtClean="0">
                <a:ea typeface="+mn-lt"/>
                <a:cs typeface="+mn-lt"/>
              </a:rPr>
              <a:t> </a:t>
            </a:r>
            <a:r>
              <a:rPr lang="fr-FR" sz="1150" dirty="0" err="1" smtClean="0">
                <a:ea typeface="+mn-lt"/>
                <a:cs typeface="+mn-lt"/>
              </a:rPr>
              <a:t>suất</a:t>
            </a:r>
            <a:r>
              <a:rPr lang="fr-FR" sz="1150" dirty="0" smtClean="0">
                <a:ea typeface="+mn-lt"/>
                <a:cs typeface="+mn-lt"/>
              </a:rPr>
              <a:t> </a:t>
            </a:r>
            <a:r>
              <a:rPr lang="fr-FR" sz="1150" dirty="0" err="1" smtClean="0">
                <a:ea typeface="+mn-lt"/>
                <a:cs typeface="+mn-lt"/>
              </a:rPr>
              <a:t>bằng</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lớp</a:t>
            </a:r>
            <a:r>
              <a:rPr lang="fr-FR" sz="1150" dirty="0" smtClean="0">
                <a:ea typeface="+mn-lt"/>
                <a:cs typeface="+mn-lt"/>
              </a:rPr>
              <a:t> CNN</a:t>
            </a:r>
          </a:p>
          <a:p>
            <a:pPr lvl="1"/>
            <a:r>
              <a:rPr lang="fr-FR" sz="1150" dirty="0" err="1" smtClean="0">
                <a:ea typeface="+mn-lt"/>
                <a:cs typeface="+mn-lt"/>
              </a:rPr>
              <a:t>Phân</a:t>
            </a:r>
            <a:r>
              <a:rPr lang="fr-FR" sz="1150" dirty="0" smtClean="0">
                <a:ea typeface="+mn-lt"/>
                <a:cs typeface="+mn-lt"/>
              </a:rPr>
              <a:t> </a:t>
            </a:r>
            <a:r>
              <a:rPr lang="fr-FR" sz="1150" dirty="0" err="1" smtClean="0">
                <a:ea typeface="+mn-lt"/>
                <a:cs typeface="+mn-lt"/>
              </a:rPr>
              <a:t>loại</a:t>
            </a:r>
            <a:r>
              <a:rPr lang="fr-FR" sz="1150" dirty="0" smtClean="0">
                <a:ea typeface="+mn-lt"/>
                <a:cs typeface="+mn-lt"/>
              </a:rPr>
              <a:t> (classification): </a:t>
            </a:r>
            <a:r>
              <a:rPr lang="fr-FR" sz="1150" dirty="0" err="1" smtClean="0">
                <a:ea typeface="+mn-lt"/>
                <a:cs typeface="+mn-lt"/>
              </a:rPr>
              <a:t>Từ</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vector</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phân</a:t>
            </a:r>
            <a:r>
              <a:rPr lang="fr-FR" sz="1150" dirty="0" smtClean="0">
                <a:ea typeface="+mn-lt"/>
                <a:cs typeface="+mn-lt"/>
              </a:rPr>
              <a:t> </a:t>
            </a:r>
            <a:r>
              <a:rPr lang="fr-FR" sz="1150" dirty="0" err="1" smtClean="0">
                <a:ea typeface="+mn-lt"/>
                <a:cs typeface="+mn-lt"/>
              </a:rPr>
              <a:t>loại</a:t>
            </a:r>
            <a:r>
              <a:rPr lang="fr-FR" sz="1150" dirty="0" smtClean="0">
                <a:ea typeface="+mn-lt"/>
                <a:cs typeface="+mn-lt"/>
              </a:rPr>
              <a:t> </a:t>
            </a:r>
            <a:r>
              <a:rPr lang="fr-FR" sz="1150" dirty="0" err="1" smtClean="0">
                <a:ea typeface="+mn-lt"/>
                <a:cs typeface="+mn-lt"/>
              </a:rPr>
              <a:t>lớp</a:t>
            </a:r>
            <a:r>
              <a:rPr lang="fr-FR" sz="1150" dirty="0" smtClean="0">
                <a:ea typeface="+mn-lt"/>
                <a:cs typeface="+mn-lt"/>
              </a:rPr>
              <a:t> </a:t>
            </a:r>
            <a:r>
              <a:rPr lang="fr-FR" sz="1150" dirty="0" err="1" smtClean="0">
                <a:ea typeface="+mn-lt"/>
                <a:cs typeface="+mn-lt"/>
              </a:rPr>
              <a:t>vật</a:t>
            </a:r>
            <a:r>
              <a:rPr lang="fr-FR" sz="1150" dirty="0" smtClean="0">
                <a:ea typeface="+mn-lt"/>
                <a:cs typeface="+mn-lt"/>
              </a:rPr>
              <a:t> </a:t>
            </a:r>
            <a:r>
              <a:rPr lang="fr-FR" sz="1150" dirty="0" err="1" smtClean="0">
                <a:ea typeface="+mn-lt"/>
                <a:cs typeface="+mn-lt"/>
              </a:rPr>
              <a:t>thể</a:t>
            </a:r>
            <a:r>
              <a:rPr lang="fr-FR" sz="1150" dirty="0" smtClean="0">
                <a:ea typeface="+mn-lt"/>
                <a:cs typeface="+mn-lt"/>
              </a:rPr>
              <a:t> </a:t>
            </a:r>
            <a:r>
              <a:rPr lang="fr-FR" sz="1150" dirty="0" err="1" smtClean="0">
                <a:ea typeface="+mn-lt"/>
                <a:cs typeface="+mn-lt"/>
              </a:rPr>
              <a:t>chứa</a:t>
            </a:r>
            <a:r>
              <a:rPr lang="fr-FR" sz="1150" dirty="0" smtClean="0">
                <a:ea typeface="+mn-lt"/>
                <a:cs typeface="+mn-lt"/>
              </a:rPr>
              <a:t> </a:t>
            </a:r>
            <a:r>
              <a:rPr lang="fr-FR" sz="1150" dirty="0" err="1" smtClean="0">
                <a:ea typeface="+mn-lt"/>
                <a:cs typeface="+mn-lt"/>
              </a:rPr>
              <a:t>trong</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đó</a:t>
            </a:r>
            <a:r>
              <a:rPr lang="fr-FR" sz="1150" dirty="0" smtClean="0">
                <a:ea typeface="+mn-lt"/>
                <a:cs typeface="+mn-lt"/>
              </a:rPr>
              <a:t> </a:t>
            </a:r>
          </a:p>
          <a:p>
            <a:r>
              <a:rPr lang="fr-FR" sz="1350" dirty="0" err="1" smtClean="0">
                <a:ea typeface="+mn-lt"/>
                <a:cs typeface="+mn-lt"/>
              </a:rPr>
              <a:t>Đặc</a:t>
            </a:r>
            <a:r>
              <a:rPr lang="fr-FR" sz="1350" dirty="0" smtClean="0">
                <a:ea typeface="+mn-lt"/>
                <a:cs typeface="+mn-lt"/>
              </a:rPr>
              <a:t> </a:t>
            </a:r>
            <a:r>
              <a:rPr lang="fr-FR" sz="1350" dirty="0" err="1" smtClean="0">
                <a:ea typeface="+mn-lt"/>
                <a:cs typeface="+mn-lt"/>
              </a:rPr>
              <a:t>điểm</a:t>
            </a:r>
            <a:r>
              <a:rPr lang="fr-FR" sz="1350" dirty="0" smtClean="0">
                <a:ea typeface="+mn-lt"/>
                <a:cs typeface="+mn-lt"/>
              </a:rPr>
              <a:t>:</a:t>
            </a:r>
          </a:p>
          <a:p>
            <a:pPr lvl="1"/>
            <a:r>
              <a:rPr lang="fr-FR" sz="1150" dirty="0" err="1" smtClean="0">
                <a:ea typeface="+mn-lt"/>
                <a:cs typeface="+mn-lt"/>
              </a:rPr>
              <a:t>Số</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đề</a:t>
            </a:r>
            <a:r>
              <a:rPr lang="fr-FR" sz="1150" dirty="0" smtClean="0">
                <a:ea typeface="+mn-lt"/>
                <a:cs typeface="+mn-lt"/>
              </a:rPr>
              <a:t> </a:t>
            </a:r>
            <a:r>
              <a:rPr lang="fr-FR" sz="1150" dirty="0" err="1" smtClean="0">
                <a:ea typeface="+mn-lt"/>
                <a:cs typeface="+mn-lt"/>
              </a:rPr>
              <a:t>nghị</a:t>
            </a:r>
            <a:r>
              <a:rPr lang="fr-FR" sz="1150" dirty="0" smtClean="0">
                <a:ea typeface="+mn-lt"/>
                <a:cs typeface="+mn-lt"/>
              </a:rPr>
              <a:t> </a:t>
            </a:r>
            <a:r>
              <a:rPr lang="fr-FR" sz="1150" dirty="0" err="1" smtClean="0">
                <a:ea typeface="+mn-lt"/>
                <a:cs typeface="+mn-lt"/>
              </a:rPr>
              <a:t>lớn</a:t>
            </a:r>
            <a:r>
              <a:rPr lang="fr-FR" sz="1150" dirty="0" smtClean="0">
                <a:ea typeface="+mn-lt"/>
                <a:cs typeface="+mn-lt"/>
              </a:rPr>
              <a:t> (2k)</a:t>
            </a:r>
          </a:p>
          <a:p>
            <a:pPr lvl="1"/>
            <a:r>
              <a:rPr lang="fr-FR" sz="1150" dirty="0" err="1" smtClean="0">
                <a:ea typeface="+mn-lt"/>
                <a:cs typeface="+mn-lt"/>
              </a:rPr>
              <a:t>Thời</a:t>
            </a:r>
            <a:r>
              <a:rPr lang="fr-FR" sz="1150" dirty="0" smtClean="0">
                <a:ea typeface="+mn-lt"/>
                <a:cs typeface="+mn-lt"/>
              </a:rPr>
              <a:t> </a:t>
            </a:r>
            <a:r>
              <a:rPr lang="fr-FR" sz="1150" dirty="0" err="1" smtClean="0">
                <a:ea typeface="+mn-lt"/>
                <a:cs typeface="+mn-lt"/>
              </a:rPr>
              <a:t>gian</a:t>
            </a:r>
            <a:r>
              <a:rPr lang="fr-FR" sz="1150" dirty="0" smtClean="0">
                <a:ea typeface="+mn-lt"/>
                <a:cs typeface="+mn-lt"/>
              </a:rPr>
              <a:t> </a:t>
            </a:r>
            <a:r>
              <a:rPr lang="fr-FR" sz="1150" dirty="0" err="1" smtClean="0">
                <a:ea typeface="+mn-lt"/>
                <a:cs typeface="+mn-lt"/>
              </a:rPr>
              <a:t>huấn</a:t>
            </a:r>
            <a:r>
              <a:rPr lang="fr-FR" sz="1150" dirty="0" smtClean="0">
                <a:ea typeface="+mn-lt"/>
                <a:cs typeface="+mn-lt"/>
              </a:rPr>
              <a:t> </a:t>
            </a:r>
            <a:r>
              <a:rPr lang="fr-FR" sz="1150" dirty="0" err="1" smtClean="0">
                <a:ea typeface="+mn-lt"/>
                <a:cs typeface="+mn-lt"/>
              </a:rPr>
              <a:t>luyện</a:t>
            </a:r>
            <a:r>
              <a:rPr lang="fr-FR" sz="1150" dirty="0" smtClean="0">
                <a:ea typeface="+mn-lt"/>
                <a:cs typeface="+mn-lt"/>
              </a:rPr>
              <a:t> </a:t>
            </a:r>
            <a:r>
              <a:rPr lang="fr-FR" sz="1150" dirty="0" err="1" smtClean="0">
                <a:ea typeface="+mn-lt"/>
                <a:cs typeface="+mn-lt"/>
              </a:rPr>
              <a:t>lâu</a:t>
            </a:r>
            <a:r>
              <a:rPr lang="fr-FR" sz="1150" dirty="0" smtClean="0">
                <a:ea typeface="+mn-lt"/>
                <a:cs typeface="+mn-lt"/>
              </a:rPr>
              <a:t>, </a:t>
            </a:r>
            <a:r>
              <a:rPr lang="fr-FR" sz="1150" dirty="0" err="1" smtClean="0">
                <a:ea typeface="+mn-lt"/>
                <a:cs typeface="+mn-lt"/>
              </a:rPr>
              <a:t>quá</a:t>
            </a:r>
            <a:r>
              <a:rPr lang="fr-FR" sz="1150" dirty="0" smtClean="0">
                <a:ea typeface="+mn-lt"/>
                <a:cs typeface="+mn-lt"/>
              </a:rPr>
              <a:t> </a:t>
            </a:r>
            <a:r>
              <a:rPr lang="fr-FR" sz="1150" dirty="0" err="1" smtClean="0">
                <a:ea typeface="+mn-lt"/>
                <a:cs typeface="+mn-lt"/>
              </a:rPr>
              <a:t>trình</a:t>
            </a:r>
            <a:r>
              <a:rPr lang="fr-FR" sz="1150" dirty="0" smtClean="0">
                <a:ea typeface="+mn-lt"/>
                <a:cs typeface="+mn-lt"/>
              </a:rPr>
              <a:t> </a:t>
            </a:r>
            <a:r>
              <a:rPr lang="fr-FR" sz="1150" dirty="0" err="1" smtClean="0">
                <a:ea typeface="+mn-lt"/>
                <a:cs typeface="+mn-lt"/>
              </a:rPr>
              <a:t>tính</a:t>
            </a:r>
            <a:r>
              <a:rPr lang="fr-FR" sz="1150" dirty="0" smtClean="0">
                <a:ea typeface="+mn-lt"/>
                <a:cs typeface="+mn-lt"/>
              </a:rPr>
              <a:t> </a:t>
            </a:r>
            <a:r>
              <a:rPr lang="fr-FR" sz="1150" dirty="0" err="1" smtClean="0">
                <a:ea typeface="+mn-lt"/>
                <a:cs typeface="+mn-lt"/>
              </a:rPr>
              <a:t>toán</a:t>
            </a:r>
            <a:r>
              <a:rPr lang="fr-FR" sz="1150" dirty="0" smtClean="0">
                <a:ea typeface="+mn-lt"/>
                <a:cs typeface="+mn-lt"/>
              </a:rPr>
              <a:t> </a:t>
            </a:r>
            <a:r>
              <a:rPr lang="fr-FR" sz="1150" dirty="0" err="1" smtClean="0">
                <a:ea typeface="+mn-lt"/>
                <a:cs typeface="+mn-lt"/>
              </a:rPr>
              <a:t>lãng</a:t>
            </a:r>
            <a:r>
              <a:rPr lang="fr-FR" sz="1150" dirty="0" smtClean="0">
                <a:ea typeface="+mn-lt"/>
                <a:cs typeface="+mn-lt"/>
              </a:rPr>
              <a:t> </a:t>
            </a:r>
            <a:r>
              <a:rPr lang="fr-FR" sz="1150" dirty="0" err="1" smtClean="0">
                <a:ea typeface="+mn-lt"/>
                <a:cs typeface="+mn-lt"/>
              </a:rPr>
              <a:t>phí</a:t>
            </a:r>
            <a:endParaRPr lang="fr-FR" sz="1150" dirty="0" smtClean="0">
              <a:ea typeface="+mn-lt"/>
              <a:cs typeface="+mn-lt"/>
            </a:endParaRPr>
          </a:p>
          <a:p>
            <a:pPr lvl="1"/>
            <a:r>
              <a:rPr lang="fr-FR" sz="1150" dirty="0" err="1" smtClean="0">
                <a:ea typeface="+mn-lt"/>
                <a:cs typeface="+mn-lt"/>
              </a:rPr>
              <a:t>Xử</a:t>
            </a:r>
            <a:r>
              <a:rPr lang="fr-FR" sz="1150" dirty="0" smtClean="0">
                <a:ea typeface="+mn-lt"/>
                <a:cs typeface="+mn-lt"/>
              </a:rPr>
              <a:t> </a:t>
            </a:r>
            <a:r>
              <a:rPr lang="fr-FR" sz="1150" dirty="0" err="1" smtClean="0">
                <a:ea typeface="+mn-lt"/>
                <a:cs typeface="+mn-lt"/>
              </a:rPr>
              <a:t>lý</a:t>
            </a:r>
            <a:r>
              <a:rPr lang="fr-FR" sz="1150" dirty="0" smtClean="0">
                <a:ea typeface="+mn-lt"/>
                <a:cs typeface="+mn-lt"/>
              </a:rPr>
              <a:t> </a:t>
            </a:r>
            <a:r>
              <a:rPr lang="fr-FR" sz="1150" dirty="0" err="1" smtClean="0">
                <a:ea typeface="+mn-lt"/>
                <a:cs typeface="+mn-lt"/>
              </a:rPr>
              <a:t>chậm</a:t>
            </a:r>
            <a:r>
              <a:rPr lang="fr-FR" sz="1150" dirty="0" smtClean="0">
                <a:ea typeface="+mn-lt"/>
                <a:cs typeface="+mn-lt"/>
              </a:rPr>
              <a:t>, </a:t>
            </a:r>
            <a:r>
              <a:rPr lang="fr-FR" sz="1150" dirty="0" err="1" smtClean="0">
                <a:ea typeface="+mn-lt"/>
                <a:cs typeface="+mn-lt"/>
              </a:rPr>
              <a:t>không</a:t>
            </a:r>
            <a:r>
              <a:rPr lang="fr-FR" sz="1150" dirty="0" smtClean="0">
                <a:ea typeface="+mn-lt"/>
                <a:cs typeface="+mn-lt"/>
              </a:rPr>
              <a:t> </a:t>
            </a:r>
            <a:r>
              <a:rPr lang="fr-FR" sz="1150" dirty="0" err="1" smtClean="0">
                <a:ea typeface="+mn-lt"/>
                <a:cs typeface="+mn-lt"/>
              </a:rPr>
              <a:t>thể</a:t>
            </a:r>
            <a:r>
              <a:rPr lang="fr-FR" sz="1150" dirty="0" smtClean="0">
                <a:ea typeface="+mn-lt"/>
                <a:cs typeface="+mn-lt"/>
              </a:rPr>
              <a:t> </a:t>
            </a:r>
            <a:r>
              <a:rPr lang="fr-FR" sz="1150" dirty="0" err="1" smtClean="0">
                <a:ea typeface="+mn-lt"/>
                <a:cs typeface="+mn-lt"/>
              </a:rPr>
              <a:t>trong</a:t>
            </a:r>
            <a:r>
              <a:rPr lang="fr-FR" sz="1150" dirty="0" smtClean="0">
                <a:ea typeface="+mn-lt"/>
                <a:cs typeface="+mn-lt"/>
              </a:rPr>
              <a:t> </a:t>
            </a:r>
            <a:r>
              <a:rPr lang="fr-FR" sz="1150" dirty="0" err="1" smtClean="0">
                <a:ea typeface="+mn-lt"/>
                <a:cs typeface="+mn-lt"/>
              </a:rPr>
              <a:t>thời</a:t>
            </a:r>
            <a:r>
              <a:rPr lang="fr-FR" sz="1150" dirty="0" smtClean="0">
                <a:ea typeface="+mn-lt"/>
                <a:cs typeface="+mn-lt"/>
              </a:rPr>
              <a:t> </a:t>
            </a:r>
            <a:r>
              <a:rPr lang="fr-FR" sz="1150" dirty="0" err="1" smtClean="0">
                <a:ea typeface="+mn-lt"/>
                <a:cs typeface="+mn-lt"/>
              </a:rPr>
              <a:t>gian</a:t>
            </a:r>
            <a:r>
              <a:rPr lang="fr-FR" sz="1150" dirty="0" smtClean="0">
                <a:ea typeface="+mn-lt"/>
                <a:cs typeface="+mn-lt"/>
              </a:rPr>
              <a:t> </a:t>
            </a:r>
            <a:r>
              <a:rPr lang="fr-FR" sz="1150" dirty="0" err="1" smtClean="0">
                <a:ea typeface="+mn-lt"/>
                <a:cs typeface="+mn-lt"/>
              </a:rPr>
              <a:t>thực</a:t>
            </a:r>
            <a:endParaRPr lang="fr-FR" sz="1150" dirty="0" smtClean="0">
              <a:ea typeface="+mn-lt"/>
              <a:cs typeface="+mn-lt"/>
            </a:endParaRPr>
          </a:p>
          <a:p>
            <a:pPr lvl="1"/>
            <a:r>
              <a:rPr lang="fr-FR" sz="1150" dirty="0" err="1" smtClean="0">
                <a:ea typeface="+mn-lt"/>
                <a:cs typeface="+mn-lt"/>
              </a:rPr>
              <a:t>Không</a:t>
            </a:r>
            <a:r>
              <a:rPr lang="fr-FR" sz="1150" dirty="0" smtClean="0">
                <a:ea typeface="+mn-lt"/>
                <a:cs typeface="+mn-lt"/>
              </a:rPr>
              <a:t> </a:t>
            </a:r>
            <a:r>
              <a:rPr lang="fr-FR" sz="1150" dirty="0" err="1" smtClean="0">
                <a:ea typeface="+mn-lt"/>
                <a:cs typeface="+mn-lt"/>
              </a:rPr>
              <a:t>huấn</a:t>
            </a:r>
            <a:r>
              <a:rPr lang="fr-FR" sz="1150" dirty="0" smtClean="0">
                <a:ea typeface="+mn-lt"/>
                <a:cs typeface="+mn-lt"/>
              </a:rPr>
              <a:t> </a:t>
            </a:r>
            <a:r>
              <a:rPr lang="fr-FR" sz="1150" dirty="0" err="1" smtClean="0">
                <a:ea typeface="+mn-lt"/>
                <a:cs typeface="+mn-lt"/>
              </a:rPr>
              <a:t>luyện</a:t>
            </a:r>
            <a:r>
              <a:rPr lang="fr-FR" sz="1150" dirty="0" smtClean="0">
                <a:ea typeface="+mn-lt"/>
                <a:cs typeface="+mn-lt"/>
              </a:rPr>
              <a:t> end-to-end </a:t>
            </a:r>
            <a:r>
              <a:rPr lang="fr-FR" sz="1150" dirty="0" err="1" smtClean="0">
                <a:ea typeface="+mn-lt"/>
                <a:cs typeface="+mn-lt"/>
              </a:rPr>
              <a:t>được</a:t>
            </a:r>
            <a:endParaRPr lang="fr-FR" sz="1150" dirty="0">
              <a:cs typeface="Calibri" panose="020F0502020204030204"/>
            </a:endParaRPr>
          </a:p>
        </p:txBody>
      </p:sp>
      <p:pic>
        <p:nvPicPr>
          <p:cNvPr id="1026" name="Picture 2" descr="https://imgur.com/npdeMC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130" y="2667083"/>
            <a:ext cx="5131365" cy="215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10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Selective search</a:t>
            </a:r>
            <a:endParaRPr lang="en-US" dirty="0"/>
          </a:p>
        </p:txBody>
      </p:sp>
      <p:sp>
        <p:nvSpPr>
          <p:cNvPr id="7" name="Text Placeholder 6"/>
          <p:cNvSpPr>
            <a:spLocks noGrp="1"/>
          </p:cNvSpPr>
          <p:nvPr>
            <p:ph type="body" idx="1"/>
          </p:nvPr>
        </p:nvSpPr>
        <p:spPr>
          <a:xfrm>
            <a:off x="310897" y="676656"/>
            <a:ext cx="4261104" cy="3967800"/>
          </a:xfrm>
        </p:spPr>
        <p:txBody>
          <a:bodyPr>
            <a:normAutofit fontScale="92500" lnSpcReduction="20000"/>
          </a:bodyPr>
          <a:lstStyle/>
          <a:p>
            <a:r>
              <a:rPr lang="en-US" dirty="0" err="1" smtClean="0"/>
              <a:t>Thuật</a:t>
            </a:r>
            <a:r>
              <a:rPr lang="en-US" dirty="0" smtClean="0"/>
              <a:t> </a:t>
            </a:r>
            <a:r>
              <a:rPr lang="en-US" dirty="0" err="1" smtClean="0"/>
              <a:t>toán</a:t>
            </a:r>
            <a:r>
              <a:rPr lang="en-US" dirty="0" smtClean="0"/>
              <a:t> selective search </a:t>
            </a:r>
            <a:r>
              <a:rPr lang="en-US" dirty="0" err="1" smtClean="0"/>
              <a:t>được</a:t>
            </a:r>
            <a:r>
              <a:rPr lang="en-US" dirty="0" smtClean="0"/>
              <a:t> </a:t>
            </a:r>
            <a:r>
              <a:rPr lang="en-US" dirty="0" err="1" smtClean="0"/>
              <a:t>giới</a:t>
            </a:r>
            <a:r>
              <a:rPr lang="en-US" dirty="0" smtClean="0"/>
              <a:t> </a:t>
            </a:r>
            <a:r>
              <a:rPr lang="en-US" dirty="0" err="1" smtClean="0"/>
              <a:t>thiệu</a:t>
            </a:r>
            <a:r>
              <a:rPr lang="en-US" dirty="0" smtClean="0"/>
              <a:t> </a:t>
            </a:r>
            <a:r>
              <a:rPr lang="en-US" dirty="0" err="1" smtClean="0"/>
              <a:t>lần</a:t>
            </a:r>
            <a:r>
              <a:rPr lang="en-US" dirty="0" smtClean="0"/>
              <a:t> </a:t>
            </a:r>
            <a:r>
              <a:rPr lang="en-US" dirty="0" err="1" smtClean="0"/>
              <a:t>đầu</a:t>
            </a:r>
            <a:r>
              <a:rPr lang="en-US" dirty="0" smtClean="0"/>
              <a:t> </a:t>
            </a:r>
            <a:r>
              <a:rPr lang="en-US" dirty="0" err="1" smtClean="0"/>
              <a:t>bởi</a:t>
            </a:r>
            <a:r>
              <a:rPr lang="en-US" dirty="0" smtClean="0"/>
              <a:t> </a:t>
            </a:r>
            <a:r>
              <a:rPr lang="en-US" dirty="0" err="1" smtClean="0"/>
              <a:t>Uijlings</a:t>
            </a:r>
            <a:r>
              <a:rPr lang="en-US" dirty="0" smtClean="0"/>
              <a:t> et al. 2012,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superpixel</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a:t>
            </a:r>
            <a:r>
              <a:rPr lang="en-US" dirty="0" err="1" smtClean="0"/>
              <a:t>Felzenszwalb</a:t>
            </a:r>
            <a:r>
              <a:rPr lang="en-US" dirty="0" smtClean="0"/>
              <a:t> </a:t>
            </a:r>
            <a:r>
              <a:rPr lang="en-US" dirty="0" err="1" smtClean="0"/>
              <a:t>năm</a:t>
            </a:r>
            <a:r>
              <a:rPr lang="en-US" dirty="0" smtClean="0"/>
              <a:t> 2004.</a:t>
            </a:r>
          </a:p>
          <a:p>
            <a:endParaRPr lang="en-US" dirty="0" smtClean="0"/>
          </a:p>
          <a:p>
            <a:r>
              <a:rPr lang="en-US" dirty="0" smtClean="0"/>
              <a:t>5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a:t>
            </a:r>
          </a:p>
          <a:p>
            <a:pPr lvl="1"/>
            <a:r>
              <a:rPr lang="en-US" dirty="0" err="1" smtClean="0"/>
              <a:t>Màu</a:t>
            </a:r>
            <a:r>
              <a:rPr lang="en-US" dirty="0" smtClean="0"/>
              <a:t> </a:t>
            </a:r>
            <a:r>
              <a:rPr lang="en-US" dirty="0" err="1" smtClean="0"/>
              <a:t>sắc</a:t>
            </a:r>
            <a:endParaRPr lang="en-US" dirty="0" smtClean="0"/>
          </a:p>
          <a:p>
            <a:pPr lvl="1"/>
            <a:r>
              <a:rPr lang="en-US" dirty="0" err="1" smtClean="0"/>
              <a:t>Kết</a:t>
            </a:r>
            <a:r>
              <a:rPr lang="en-US" dirty="0" smtClean="0"/>
              <a:t> </a:t>
            </a:r>
            <a:r>
              <a:rPr lang="en-US" dirty="0" err="1" smtClean="0"/>
              <a:t>cấu</a:t>
            </a:r>
            <a:endParaRPr lang="en-US" dirty="0" smtClean="0"/>
          </a:p>
          <a:p>
            <a:pPr lvl="1"/>
            <a:r>
              <a:rPr lang="en-US" dirty="0" err="1" smtClean="0"/>
              <a:t>Kích</a:t>
            </a:r>
            <a:r>
              <a:rPr lang="en-US" dirty="0" smtClean="0"/>
              <a:t> </a:t>
            </a:r>
            <a:r>
              <a:rPr lang="en-US" dirty="0" err="1" smtClean="0"/>
              <a:t>thước</a:t>
            </a:r>
            <a:endParaRPr lang="en-US" dirty="0" smtClean="0"/>
          </a:p>
          <a:p>
            <a:pPr lvl="1"/>
            <a:r>
              <a:rPr lang="en-US" dirty="0" err="1" smtClean="0"/>
              <a:t>Hình</a:t>
            </a:r>
            <a:r>
              <a:rPr lang="en-US" dirty="0" smtClean="0"/>
              <a:t> </a:t>
            </a:r>
            <a:r>
              <a:rPr lang="en-US" dirty="0" err="1" smtClean="0"/>
              <a:t>dạng</a:t>
            </a:r>
            <a:endParaRPr lang="en-US" dirty="0" smtClean="0"/>
          </a:p>
          <a:p>
            <a:pPr lvl="1"/>
            <a:r>
              <a:rPr lang="en-US" dirty="0" err="1" smtClean="0"/>
              <a:t>Đa</a:t>
            </a:r>
            <a:r>
              <a:rPr lang="en-US" dirty="0" smtClean="0"/>
              <a:t> </a:t>
            </a:r>
            <a:r>
              <a:rPr lang="en-US" dirty="0" err="1" smtClean="0"/>
              <a:t>đặc</a:t>
            </a:r>
            <a:r>
              <a:rPr lang="en-US" dirty="0" smtClean="0"/>
              <a:t> </a:t>
            </a:r>
            <a:r>
              <a:rPr lang="en-US" dirty="0" err="1" smtClean="0"/>
              <a:t>trưng</a:t>
            </a:r>
            <a:endParaRPr lang="en-US" dirty="0" smtClean="0"/>
          </a:p>
          <a:p>
            <a:endParaRPr lang="en-US" dirty="0"/>
          </a:p>
          <a:p>
            <a:r>
              <a:rPr lang="en-US" dirty="0" err="1" smtClean="0"/>
              <a:t>Phân</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theo</a:t>
            </a:r>
            <a:r>
              <a:rPr lang="en-US" dirty="0" smtClean="0"/>
              <a:t> </a:t>
            </a:r>
            <a:r>
              <a:rPr lang="en-US" dirty="0" err="1" smtClean="0"/>
              <a:t>từng</a:t>
            </a:r>
            <a:r>
              <a:rPr lang="en-US" dirty="0" smtClean="0"/>
              <a:t> </a:t>
            </a:r>
            <a:r>
              <a:rPr lang="en-US" dirty="0" err="1" smtClean="0"/>
              <a:t>bước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những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khác</a:t>
            </a:r>
            <a:r>
              <a:rPr lang="en-US" dirty="0" smtClean="0"/>
              <a:t> </a:t>
            </a:r>
            <a:r>
              <a:rPr lang="en-US" dirty="0" err="1" smtClean="0"/>
              <a:t>nhau</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2050" name="Picture 2" descr="https://929687.smushcdn.com/2633864/wp-content/uploads/2020/06/opencv_selective_search_superpixel_segmentation.png?size=400x300&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09" y="789735"/>
            <a:ext cx="2542741" cy="1907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929687.smushcdn.com/2633864/wp-content/uploads/2020/06/opencv_selective_search_hierarchical.png?size=700x270&amp;lossy=1&amp;strip=1&amp;web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666" y="2924426"/>
            <a:ext cx="4459334" cy="172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00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E0B98-67CE-4658-BFA0-F0426CBFA41F}"/>
              </a:ext>
            </a:extLst>
          </p:cNvPr>
          <p:cNvSpPr>
            <a:spLocks noGrp="1"/>
          </p:cNvSpPr>
          <p:nvPr>
            <p:ph type="title"/>
          </p:nvPr>
        </p:nvSpPr>
        <p:spPr/>
        <p:txBody>
          <a:bodyPr>
            <a:normAutofit fontScale="90000"/>
          </a:bodyPr>
          <a:lstStyle/>
          <a:p>
            <a:r>
              <a:rPr lang="fr-FR" dirty="0">
                <a:cs typeface="Calibri Light"/>
              </a:rPr>
              <a:t>Fast RCNN</a:t>
            </a:r>
            <a:endParaRPr lang="fr-FR" dirty="0"/>
          </a:p>
        </p:txBody>
      </p:sp>
      <p:sp>
        <p:nvSpPr>
          <p:cNvPr id="3" name="Text Placeholder 2"/>
          <p:cNvSpPr>
            <a:spLocks noGrp="1"/>
          </p:cNvSpPr>
          <p:nvPr>
            <p:ph type="body" idx="1"/>
          </p:nvPr>
        </p:nvSpPr>
        <p:spPr>
          <a:xfrm>
            <a:off x="310896" y="676656"/>
            <a:ext cx="5692785" cy="3967800"/>
          </a:xfrm>
        </p:spPr>
        <p:txBody>
          <a:bodyPr/>
          <a:lstStyle/>
          <a:p>
            <a:r>
              <a:rPr lang="vi-VN" dirty="0"/>
              <a:t>Kiến trúc này mang lại độ chính xác cao nhất đạt được trên cả hai nhiệm vụ phát hiện và nhận dạng đối tượng tại các cuộc thi ILSVRC-2015 và MS COCO-2015</a:t>
            </a:r>
            <a:r>
              <a:rPr lang="vi-VN" dirty="0" smtClean="0"/>
              <a:t>.</a:t>
            </a:r>
            <a:endParaRPr lang="en-US" dirty="0" smtClean="0"/>
          </a:p>
          <a:p>
            <a:r>
              <a:rPr lang="en-US" dirty="0" err="1" smtClean="0"/>
              <a:t>Gộp</a:t>
            </a:r>
            <a:r>
              <a:rPr lang="en-US" dirty="0" smtClean="0"/>
              <a:t> song </a:t>
            </a:r>
            <a:r>
              <a:rPr lang="en-US" dirty="0" err="1" smtClean="0"/>
              <a:t>song</a:t>
            </a:r>
            <a:r>
              <a:rPr lang="en-US" dirty="0" smtClean="0"/>
              <a:t> </a:t>
            </a:r>
            <a:r>
              <a:rPr lang="en-US" dirty="0" err="1" smtClean="0"/>
              <a:t>bước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và</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endParaRPr lang="en-US" dirty="0" smtClean="0"/>
          </a:p>
          <a:p>
            <a:r>
              <a:rPr lang="en-US" dirty="0" err="1" smtClean="0"/>
              <a:t>Lớp</a:t>
            </a:r>
            <a:r>
              <a:rPr lang="en-US" dirty="0" smtClean="0"/>
              <a:t> </a:t>
            </a:r>
            <a:r>
              <a:rPr lang="en-US" dirty="0" err="1" smtClean="0"/>
              <a:t>RoI</a:t>
            </a:r>
            <a:r>
              <a:rPr lang="en-US" dirty="0" smtClean="0"/>
              <a:t> Pooling dung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vùng</a:t>
            </a:r>
            <a:r>
              <a:rPr lang="en-US" dirty="0" smtClean="0"/>
              <a:t> </a:t>
            </a:r>
            <a:r>
              <a:rPr lang="en-US" dirty="0" err="1" smtClean="0"/>
              <a:t>cụ</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gợi</a:t>
            </a:r>
            <a:r>
              <a:rPr lang="en-US" dirty="0" smtClean="0"/>
              <a:t> ý </a:t>
            </a:r>
            <a:r>
              <a:rPr lang="en-US" dirty="0" err="1" smtClean="0"/>
              <a:t>bằng</a:t>
            </a:r>
            <a:r>
              <a:rPr lang="en-US" dirty="0" smtClean="0"/>
              <a:t> </a:t>
            </a:r>
            <a:r>
              <a:rPr lang="en-US" dirty="0" err="1" smtClean="0"/>
              <a:t>thuật</a:t>
            </a:r>
            <a:r>
              <a:rPr lang="en-US" dirty="0" smtClean="0"/>
              <a:t> </a:t>
            </a:r>
            <a:r>
              <a:rPr lang="en-US" dirty="0" err="1" smtClean="0"/>
              <a:t>toán</a:t>
            </a:r>
            <a:r>
              <a:rPr lang="en-US" dirty="0" smtClean="0"/>
              <a:t> selective search</a:t>
            </a:r>
            <a:endParaRPr lang="en-US" dirty="0"/>
          </a:p>
        </p:txBody>
      </p:sp>
      <p:pic>
        <p:nvPicPr>
          <p:cNvPr id="4" name="Image 4">
            <a:extLst>
              <a:ext uri="{FF2B5EF4-FFF2-40B4-BE49-F238E27FC236}">
                <a16:creationId xmlns:a16="http://schemas.microsoft.com/office/drawing/2014/main" id="{7AED473F-80D3-44DB-9A79-A56BD85B32C8}"/>
              </a:ext>
            </a:extLst>
          </p:cNvPr>
          <p:cNvPicPr>
            <a:picLocks noGrp="1" noChangeAspect="1"/>
          </p:cNvPicPr>
          <p:nvPr>
            <p:ph idx="4294967295"/>
          </p:nvPr>
        </p:nvPicPr>
        <p:blipFill>
          <a:blip r:embed="rId3"/>
          <a:stretch>
            <a:fillRect/>
          </a:stretch>
        </p:blipFill>
        <p:spPr>
          <a:xfrm>
            <a:off x="6100163" y="1261361"/>
            <a:ext cx="2863850" cy="2492375"/>
          </a:xfrm>
        </p:spPr>
      </p:pic>
      <p:sp>
        <p:nvSpPr>
          <p:cNvPr id="5" name="ZoneTexte 4">
            <a:extLst>
              <a:ext uri="{FF2B5EF4-FFF2-40B4-BE49-F238E27FC236}">
                <a16:creationId xmlns:a16="http://schemas.microsoft.com/office/drawing/2014/main" id="{2FE47537-30C3-4BC6-99F0-3153015C3925}"/>
              </a:ext>
            </a:extLst>
          </p:cNvPr>
          <p:cNvSpPr txBox="1"/>
          <p:nvPr/>
        </p:nvSpPr>
        <p:spPr>
          <a:xfrm>
            <a:off x="407378" y="1337897"/>
            <a:ext cx="5596303"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endParaRPr lang="fr-FR" sz="1200" dirty="0">
              <a:cs typeface="Calibri"/>
            </a:endParaRPr>
          </a:p>
        </p:txBody>
      </p:sp>
    </p:spTree>
    <p:extLst>
      <p:ext uri="{BB962C8B-B14F-4D97-AF65-F5344CB8AC3E}">
        <p14:creationId xmlns:p14="http://schemas.microsoft.com/office/powerpoint/2010/main" val="3446232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ROI Pooling</a:t>
            </a:r>
            <a:endParaRPr lang="en-US" dirty="0"/>
          </a:p>
        </p:txBody>
      </p:sp>
      <p:sp>
        <p:nvSpPr>
          <p:cNvPr id="7" name="Text Placeholder 6"/>
          <p:cNvSpPr>
            <a:spLocks noGrp="1"/>
          </p:cNvSpPr>
          <p:nvPr>
            <p:ph type="body" idx="1"/>
          </p:nvPr>
        </p:nvSpPr>
        <p:spPr>
          <a:xfrm>
            <a:off x="310896" y="676656"/>
            <a:ext cx="5047912" cy="3967800"/>
          </a:xfrm>
        </p:spPr>
        <p:txBody>
          <a:bodyPr>
            <a:normAutofit fontScale="77500" lnSpcReduction="20000"/>
          </a:bodyPr>
          <a:lstStyle/>
          <a:p>
            <a:r>
              <a:rPr lang="en-US" dirty="0"/>
              <a:t>ROI pooling </a:t>
            </a:r>
            <a:r>
              <a:rPr lang="en-US" dirty="0" err="1" smtClean="0"/>
              <a:t>tạo</a:t>
            </a:r>
            <a:r>
              <a:rPr lang="en-US" dirty="0" smtClean="0"/>
              <a:t> </a:t>
            </a:r>
            <a:r>
              <a:rPr lang="en-US" dirty="0" err="1" smtClean="0"/>
              <a:t>ra</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thực</a:t>
            </a:r>
            <a:r>
              <a:rPr lang="en-US" dirty="0" smtClean="0"/>
              <a:t> </a:t>
            </a:r>
            <a:r>
              <a:rPr lang="en-US" dirty="0" err="1" smtClean="0"/>
              <a:t>hiện</a:t>
            </a:r>
            <a:r>
              <a:rPr lang="en-US" dirty="0" smtClean="0"/>
              <a:t> max pooling.</a:t>
            </a:r>
          </a:p>
          <a:p>
            <a:endParaRPr lang="en-US" dirty="0" smtClean="0"/>
          </a:p>
          <a:p>
            <a:r>
              <a:rPr lang="en-US" dirty="0" err="1" smtClean="0"/>
              <a:t>Đầu</a:t>
            </a:r>
            <a:r>
              <a:rPr lang="en-US" dirty="0" smtClean="0"/>
              <a:t> </a:t>
            </a:r>
            <a:r>
              <a:rPr lang="en-US" dirty="0" err="1" smtClean="0"/>
              <a:t>vào</a:t>
            </a:r>
            <a:r>
              <a:rPr lang="en-US" dirty="0" smtClean="0"/>
              <a:t>:</a:t>
            </a:r>
          </a:p>
          <a:p>
            <a:pPr lvl="1"/>
            <a:r>
              <a:rPr lang="en-US" dirty="0" smtClean="0"/>
              <a:t>Vector </a:t>
            </a:r>
            <a:r>
              <a:rPr lang="en-US" dirty="0" err="1" smtClean="0"/>
              <a:t>đặc</a:t>
            </a:r>
            <a:r>
              <a:rPr lang="en-US" dirty="0" smtClean="0"/>
              <a:t> </a:t>
            </a:r>
            <a:r>
              <a:rPr lang="en-US" dirty="0" err="1" smtClean="0"/>
              <a:t>trưng</a:t>
            </a:r>
            <a:r>
              <a:rPr lang="en-US" dirty="0" smtClean="0"/>
              <a:t> </a:t>
            </a:r>
            <a:r>
              <a:rPr lang="en-US" dirty="0" err="1" smtClean="0"/>
              <a:t>từ</a:t>
            </a:r>
            <a:r>
              <a:rPr lang="en-US" dirty="0" smtClean="0"/>
              <a:t> </a:t>
            </a:r>
            <a:r>
              <a:rPr lang="en-US" dirty="0" err="1" smtClean="0"/>
              <a:t>lớp</a:t>
            </a:r>
            <a:r>
              <a:rPr lang="en-US" dirty="0" smtClean="0"/>
              <a:t> CNN </a:t>
            </a:r>
            <a:r>
              <a:rPr lang="en-US" dirty="0" err="1" smtClean="0"/>
              <a:t>trước</a:t>
            </a:r>
            <a:r>
              <a:rPr lang="en-US" dirty="0" smtClean="0"/>
              <a:t> </a:t>
            </a:r>
            <a:r>
              <a:rPr lang="en-US" dirty="0" err="1" smtClean="0"/>
              <a:t>đó</a:t>
            </a:r>
            <a:endParaRPr lang="en-US" dirty="0" smtClean="0"/>
          </a:p>
          <a:p>
            <a:pPr lvl="1"/>
            <a:r>
              <a:rPr lang="en-US" dirty="0" smtClean="0"/>
              <a:t>N </a:t>
            </a:r>
            <a:r>
              <a:rPr lang="en-US" dirty="0" err="1" smtClean="0"/>
              <a:t>đề</a:t>
            </a:r>
            <a:r>
              <a:rPr lang="en-US" dirty="0" smtClean="0"/>
              <a:t> </a:t>
            </a:r>
            <a:r>
              <a:rPr lang="en-US" dirty="0" err="1" smtClean="0"/>
              <a:t>nghị</a:t>
            </a:r>
            <a:r>
              <a:rPr lang="en-US" dirty="0" smtClean="0"/>
              <a:t>, </a:t>
            </a:r>
            <a:r>
              <a:rPr lang="en-US" dirty="0" err="1" smtClean="0"/>
              <a:t>mỗi</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chứ</a:t>
            </a:r>
            <a:r>
              <a:rPr lang="en-US" dirty="0" smtClean="0"/>
              <a:t> 5 </a:t>
            </a:r>
            <a:r>
              <a:rPr lang="en-US" dirty="0" err="1" smtClean="0"/>
              <a:t>giá</a:t>
            </a:r>
            <a:r>
              <a:rPr lang="en-US" dirty="0" smtClean="0"/>
              <a:t> </a:t>
            </a:r>
            <a:r>
              <a:rPr lang="en-US" dirty="0" err="1" smtClean="0"/>
              <a:t>trị</a:t>
            </a:r>
            <a:r>
              <a:rPr lang="en-US" dirty="0" smtClean="0"/>
              <a:t>, </a:t>
            </a:r>
            <a:r>
              <a:rPr lang="en-US" dirty="0" err="1" smtClean="0"/>
              <a:t>gồm</a:t>
            </a:r>
            <a:r>
              <a:rPr lang="en-US" dirty="0" smtClean="0"/>
              <a:t> </a:t>
            </a:r>
            <a:r>
              <a:rPr lang="en-US" dirty="0" err="1" smtClean="0"/>
              <a:t>một</a:t>
            </a:r>
            <a:r>
              <a:rPr lang="en-US" dirty="0" smtClean="0"/>
              <a:t> index </a:t>
            </a:r>
            <a:r>
              <a:rPr lang="en-US" dirty="0" err="1" smtClean="0"/>
              <a:t>và</a:t>
            </a:r>
            <a:r>
              <a:rPr lang="en-US" dirty="0" smtClean="0"/>
              <a:t> 4 </a:t>
            </a:r>
            <a:r>
              <a:rPr lang="en-US" dirty="0" err="1" smtClean="0"/>
              <a:t>toạ</a:t>
            </a:r>
            <a:r>
              <a:rPr lang="en-US" dirty="0" smtClean="0"/>
              <a:t> </a:t>
            </a:r>
            <a:r>
              <a:rPr lang="en-US" dirty="0" err="1" smtClean="0"/>
              <a:t>độ</a:t>
            </a:r>
            <a:endParaRPr lang="en-US" dirty="0" smtClean="0"/>
          </a:p>
          <a:p>
            <a:endParaRPr lang="en-US" dirty="0"/>
          </a:p>
          <a:p>
            <a:r>
              <a:rPr lang="en-US" dirty="0" err="1" smtClean="0"/>
              <a:t>Trọng</a:t>
            </a:r>
            <a:r>
              <a:rPr lang="en-US" dirty="0" smtClean="0"/>
              <a:t> </a:t>
            </a:r>
            <a:r>
              <a:rPr lang="en-US" dirty="0" err="1" smtClean="0"/>
              <a:t>số</a:t>
            </a:r>
            <a:r>
              <a:rPr lang="en-US" dirty="0" smtClean="0"/>
              <a:t>:</a:t>
            </a:r>
          </a:p>
          <a:p>
            <a:pPr lvl="1"/>
            <a:r>
              <a:rPr lang="en-US" dirty="0" err="1" smtClean="0"/>
              <a:t>Độ</a:t>
            </a:r>
            <a:r>
              <a:rPr lang="en-US" dirty="0" smtClean="0"/>
              <a:t> </a:t>
            </a:r>
            <a:r>
              <a:rPr lang="en-US" dirty="0" err="1" smtClean="0"/>
              <a:t>rộng</a:t>
            </a:r>
            <a:r>
              <a:rPr lang="en-US" dirty="0" smtClean="0"/>
              <a:t> </a:t>
            </a:r>
            <a:r>
              <a:rPr lang="en-US" dirty="0" err="1" smtClean="0"/>
              <a:t>và</a:t>
            </a:r>
            <a:r>
              <a:rPr lang="en-US" dirty="0" smtClean="0"/>
              <a:t> </a:t>
            </a:r>
            <a:r>
              <a:rPr lang="en-US" dirty="0" err="1" smtClean="0"/>
              <a:t>độ</a:t>
            </a:r>
            <a:r>
              <a:rPr lang="en-US" dirty="0" smtClean="0"/>
              <a:t> </a:t>
            </a:r>
            <a:r>
              <a:rPr lang="en-US" dirty="0" err="1" smtClean="0"/>
              <a:t>cao</a:t>
            </a:r>
            <a:r>
              <a:rPr lang="en-US" dirty="0" smtClean="0"/>
              <a:t> pool (</a:t>
            </a:r>
            <a:r>
              <a:rPr lang="en-US" dirty="0" err="1" smtClean="0"/>
              <a:t>quyết</a:t>
            </a:r>
            <a:r>
              <a:rPr lang="en-US" dirty="0" smtClean="0"/>
              <a:t> </a:t>
            </a:r>
            <a:r>
              <a:rPr lang="en-US" dirty="0" err="1" smtClean="0"/>
              <a:t>định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đầu</a:t>
            </a:r>
            <a:r>
              <a:rPr lang="en-US" dirty="0" smtClean="0"/>
              <a:t> </a:t>
            </a:r>
            <a:r>
              <a:rPr lang="en-US" dirty="0" err="1" smtClean="0"/>
              <a:t>ra</a:t>
            </a:r>
            <a:r>
              <a:rPr lang="en-US" dirty="0" smtClean="0"/>
              <a:t>)</a:t>
            </a:r>
          </a:p>
          <a:p>
            <a:pPr lvl="1"/>
            <a:r>
              <a:rPr lang="en-US" dirty="0" smtClean="0"/>
              <a:t>Scale: </a:t>
            </a:r>
            <a:r>
              <a:rPr lang="en-US" dirty="0" err="1" smtClean="0"/>
              <a:t>độ</a:t>
            </a:r>
            <a:r>
              <a:rPr lang="en-US" dirty="0" smtClean="0"/>
              <a:t> scale </a:t>
            </a:r>
            <a:r>
              <a:rPr lang="en-US" dirty="0" err="1" smtClean="0"/>
              <a:t>từ</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endParaRPr lang="en-US" dirty="0" smtClean="0"/>
          </a:p>
          <a:p>
            <a:pPr lvl="1"/>
            <a:endParaRPr lang="en-US" dirty="0"/>
          </a:p>
          <a:p>
            <a:r>
              <a:rPr lang="en-US" dirty="0" err="1" smtClean="0"/>
              <a:t>Ví</a:t>
            </a:r>
            <a:r>
              <a:rPr lang="en-US" dirty="0" smtClean="0"/>
              <a:t> </a:t>
            </a:r>
            <a:r>
              <a:rPr lang="en-US" dirty="0" err="1" smtClean="0"/>
              <a:t>dụ</a:t>
            </a:r>
            <a:r>
              <a:rPr lang="en-US" dirty="0" smtClean="0"/>
              <a:t>:</a:t>
            </a:r>
          </a:p>
          <a:p>
            <a:pPr marL="114300" indent="0">
              <a:buNone/>
            </a:pPr>
            <a:r>
              <a:rPr lang="en-US" dirty="0" err="1" smtClean="0"/>
              <a:t>Ảnh</a:t>
            </a:r>
            <a:r>
              <a:rPr lang="en-US" dirty="0" smtClean="0"/>
              <a:t> </a:t>
            </a:r>
            <a:r>
              <a:rPr lang="en-US" dirty="0" err="1" smtClean="0"/>
              <a:t>kích</a:t>
            </a:r>
            <a:r>
              <a:rPr lang="en-US" dirty="0" smtClean="0"/>
              <a:t> </a:t>
            </a:r>
            <a:r>
              <a:rPr lang="en-US" dirty="0" err="1" smtClean="0"/>
              <a:t>thước</a:t>
            </a:r>
            <a:r>
              <a:rPr lang="en-US" dirty="0" smtClean="0"/>
              <a:t> 1056x640.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r>
              <a:rPr lang="en-US" dirty="0" smtClean="0"/>
              <a:t> 66x40. </a:t>
            </a:r>
            <a:r>
              <a:rPr lang="en-US" dirty="0" err="1" smtClean="0"/>
              <a:t>Các</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nên</a:t>
            </a:r>
            <a:r>
              <a:rPr lang="en-US" dirty="0" smtClean="0"/>
              <a:t> </a:t>
            </a:r>
            <a:r>
              <a:rPr lang="en-US" dirty="0" err="1" smtClean="0"/>
              <a:t>cần</a:t>
            </a:r>
            <a:r>
              <a:rPr lang="en-US" dirty="0" smtClean="0"/>
              <a:t> scale </a:t>
            </a:r>
            <a:r>
              <a:rPr lang="en-US" dirty="0" err="1" smtClean="0"/>
              <a:t>đưa</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này</a:t>
            </a:r>
            <a:r>
              <a:rPr lang="en-US" dirty="0" smtClean="0"/>
              <a:t> scale </a:t>
            </a:r>
            <a:r>
              <a:rPr lang="en-US" dirty="0" err="1" smtClean="0"/>
              <a:t>là</a:t>
            </a:r>
            <a:r>
              <a:rPr lang="en-US" dirty="0" smtClean="0"/>
              <a:t> 1/16 (1056/66=640/40=16)</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1026" name="Picture 2" descr="https://miro.medium.com/max/700/1*5V5mycIRNu-mK-rPywL57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58808" y="808074"/>
            <a:ext cx="3785191" cy="283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162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A893F6-2077-4585-9418-40197038741C}"/>
              </a:ext>
            </a:extLst>
          </p:cNvPr>
          <p:cNvSpPr>
            <a:spLocks noGrp="1"/>
          </p:cNvSpPr>
          <p:nvPr>
            <p:ph type="title"/>
          </p:nvPr>
        </p:nvSpPr>
        <p:spPr/>
        <p:txBody>
          <a:bodyPr>
            <a:normAutofit fontScale="90000"/>
          </a:bodyPr>
          <a:lstStyle/>
          <a:p>
            <a:r>
              <a:rPr lang="fr-FR" dirty="0" err="1">
                <a:cs typeface="Calibri Light"/>
              </a:rPr>
              <a:t>Faster</a:t>
            </a:r>
            <a:r>
              <a:rPr lang="fr-FR" dirty="0">
                <a:cs typeface="Calibri Light"/>
              </a:rPr>
              <a:t> RCNN</a:t>
            </a:r>
          </a:p>
        </p:txBody>
      </p:sp>
      <p:sp>
        <p:nvSpPr>
          <p:cNvPr id="3" name="Text Placeholder 2"/>
          <p:cNvSpPr>
            <a:spLocks noGrp="1"/>
          </p:cNvSpPr>
          <p:nvPr>
            <p:ph type="body" idx="1"/>
          </p:nvPr>
        </p:nvSpPr>
        <p:spPr>
          <a:xfrm>
            <a:off x="310896" y="676656"/>
            <a:ext cx="3421132" cy="3967800"/>
          </a:xfrm>
        </p:spPr>
        <p:txBody>
          <a:bodyPr>
            <a:normAutofit fontScale="85000" lnSpcReduction="10000"/>
          </a:bodyPr>
          <a:lstStyle/>
          <a:p>
            <a:r>
              <a:rPr lang="vi-VN" dirty="0"/>
              <a:t>Kiến trúc này mang lại độ chính xác cao nhất đạt được trên cả hai nhiệm vụ phát hiện và nhận dạng đối tượng tại các cuộc thi ILSVRC-2015 và MS COCO-2015</a:t>
            </a:r>
            <a:r>
              <a:rPr lang="vi-VN" dirty="0" smtClean="0"/>
              <a:t>.</a:t>
            </a:r>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chỉ</a:t>
            </a:r>
            <a:r>
              <a:rPr lang="en-US" dirty="0" smtClean="0"/>
              <a:t> </a:t>
            </a:r>
            <a:r>
              <a:rPr lang="en-US" dirty="0" err="1" smtClean="0"/>
              <a:t>một</a:t>
            </a:r>
            <a:r>
              <a:rPr lang="en-US" dirty="0" smtClean="0"/>
              <a:t> </a:t>
            </a:r>
            <a:r>
              <a:rPr lang="en-US" dirty="0" err="1" smtClean="0"/>
              <a:t>lần</a:t>
            </a:r>
            <a:r>
              <a:rPr lang="en-US" dirty="0" smtClean="0"/>
              <a:t>, </a:t>
            </a:r>
            <a:r>
              <a:rPr lang="en-US" dirty="0" err="1" smtClean="0"/>
              <a:t>tiết</a:t>
            </a:r>
            <a:r>
              <a:rPr lang="en-US" dirty="0" smtClean="0"/>
              <a:t> </a:t>
            </a:r>
            <a:r>
              <a:rPr lang="en-US" dirty="0" err="1" smtClean="0"/>
              <a:t>kiệm</a:t>
            </a:r>
            <a:r>
              <a:rPr lang="en-US" dirty="0" smtClean="0"/>
              <a:t> </a:t>
            </a:r>
            <a:r>
              <a:rPr lang="en-US" dirty="0" err="1" smtClean="0"/>
              <a:t>tính</a:t>
            </a:r>
            <a:r>
              <a:rPr lang="en-US" dirty="0" smtClean="0"/>
              <a:t> </a:t>
            </a:r>
            <a:r>
              <a:rPr lang="en-US" dirty="0" err="1" smtClean="0"/>
              <a:t>toán</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vùng</a:t>
            </a:r>
            <a:r>
              <a:rPr lang="en-US" dirty="0" smtClean="0"/>
              <a:t> </a:t>
            </a:r>
            <a:r>
              <a:rPr lang="en-US" dirty="0" err="1" smtClean="0"/>
              <a:t>ảnh</a:t>
            </a:r>
            <a:r>
              <a:rPr lang="en-US" dirty="0" smtClean="0"/>
              <a:t> (Region Proposal Network)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thay</a:t>
            </a:r>
            <a:r>
              <a:rPr lang="en-US" dirty="0" smtClean="0"/>
              <a:t> </a:t>
            </a:r>
            <a:r>
              <a:rPr lang="en-US" dirty="0" err="1" smtClean="0"/>
              <a:t>thế</a:t>
            </a:r>
            <a:r>
              <a:rPr lang="en-US" dirty="0" smtClean="0"/>
              <a:t> Selective search</a:t>
            </a:r>
          </a:p>
          <a:p>
            <a:pPr lvl="1"/>
            <a:r>
              <a:rPr lang="en-US" dirty="0" err="1" smtClean="0"/>
              <a:t>Phần</a:t>
            </a:r>
            <a:r>
              <a:rPr lang="en-US" dirty="0" smtClean="0"/>
              <a:t> </a:t>
            </a:r>
            <a:r>
              <a:rPr lang="en-US" dirty="0" err="1" smtClean="0"/>
              <a:t>sau</a:t>
            </a:r>
            <a:r>
              <a:rPr lang="en-US" dirty="0" smtClean="0"/>
              <a:t> </a:t>
            </a:r>
            <a:r>
              <a:rPr lang="en-US" dirty="0" err="1" smtClean="0"/>
              <a:t>thì</a:t>
            </a:r>
            <a:r>
              <a:rPr lang="en-US" dirty="0" smtClean="0"/>
              <a:t> </a:t>
            </a:r>
            <a:r>
              <a:rPr lang="en-US" dirty="0" err="1" smtClean="0"/>
              <a:t>vẫn</a:t>
            </a:r>
            <a:r>
              <a:rPr lang="en-US" dirty="0" smtClean="0"/>
              <a:t> </a:t>
            </a:r>
            <a:r>
              <a:rPr lang="en-US" dirty="0" err="1" smtClean="0"/>
              <a:t>như</a:t>
            </a:r>
            <a:r>
              <a:rPr lang="en-US" dirty="0" smtClean="0"/>
              <a:t> </a:t>
            </a:r>
            <a:r>
              <a:rPr lang="en-US" dirty="0" err="1" smtClean="0"/>
              <a:t>Fask</a:t>
            </a:r>
            <a:r>
              <a:rPr lang="en-US" dirty="0" smtClean="0"/>
              <a:t> RCNN</a:t>
            </a:r>
            <a:endParaRPr lang="en-US" dirty="0"/>
          </a:p>
        </p:txBody>
      </p:sp>
      <p:pic>
        <p:nvPicPr>
          <p:cNvPr id="4" name="Image 4">
            <a:extLst>
              <a:ext uri="{FF2B5EF4-FFF2-40B4-BE49-F238E27FC236}">
                <a16:creationId xmlns:a16="http://schemas.microsoft.com/office/drawing/2014/main" id="{718B0160-8570-45C5-AB54-F60FFA69EDAA}"/>
              </a:ext>
            </a:extLst>
          </p:cNvPr>
          <p:cNvPicPr>
            <a:picLocks noGrp="1" noChangeAspect="1"/>
          </p:cNvPicPr>
          <p:nvPr>
            <p:ph idx="4294967295"/>
          </p:nvPr>
        </p:nvPicPr>
        <p:blipFill>
          <a:blip r:embed="rId3"/>
          <a:stretch>
            <a:fillRect/>
          </a:stretch>
        </p:blipFill>
        <p:spPr>
          <a:xfrm>
            <a:off x="3870251" y="1866331"/>
            <a:ext cx="4862513" cy="2778125"/>
          </a:xfrm>
        </p:spPr>
      </p:pic>
      <p:sp>
        <p:nvSpPr>
          <p:cNvPr id="5" name="ZoneTexte 4">
            <a:extLst>
              <a:ext uri="{FF2B5EF4-FFF2-40B4-BE49-F238E27FC236}">
                <a16:creationId xmlns:a16="http://schemas.microsoft.com/office/drawing/2014/main" id="{B9D7BF92-22DB-4B22-963C-D7BD369A9C56}"/>
              </a:ext>
            </a:extLst>
          </p:cNvPr>
          <p:cNvSpPr txBox="1"/>
          <p:nvPr/>
        </p:nvSpPr>
        <p:spPr>
          <a:xfrm>
            <a:off x="216878" y="1242646"/>
            <a:ext cx="485628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AutoNum type="arabicPeriod"/>
            </a:pPr>
            <a:endParaRPr lang="fr-FR" sz="1050" dirty="0">
              <a:cs typeface="Calibri" panose="020F0502020204030204"/>
            </a:endParaRPr>
          </a:p>
          <a:p>
            <a:pPr marL="257175" indent="-257175">
              <a:buAutoNum type="arabicPeriod"/>
            </a:pPr>
            <a:endParaRPr lang="fr-FR" sz="1050" dirty="0">
              <a:cs typeface="Calibri" panose="020F0502020204030204"/>
            </a:endParaRPr>
          </a:p>
        </p:txBody>
      </p:sp>
    </p:spTree>
    <p:extLst>
      <p:ext uri="{BB962C8B-B14F-4D97-AF65-F5344CB8AC3E}">
        <p14:creationId xmlns:p14="http://schemas.microsoft.com/office/powerpoint/2010/main" val="1646977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Mask-RCNN</a:t>
            </a:r>
            <a:endParaRPr lang="en-US" dirty="0"/>
          </a:p>
        </p:txBody>
      </p:sp>
      <p:sp>
        <p:nvSpPr>
          <p:cNvPr id="3" name="Text Placeholder 2"/>
          <p:cNvSpPr>
            <a:spLocks noGrp="1"/>
          </p:cNvSpPr>
          <p:nvPr>
            <p:ph type="body" idx="1"/>
          </p:nvPr>
        </p:nvSpPr>
        <p:spPr/>
        <p:txBody>
          <a:bodyPr/>
          <a:lstStyle/>
          <a:p>
            <a:r>
              <a:rPr lang="en-US" dirty="0" err="1" smtClean="0"/>
              <a:t>Vừa</a:t>
            </a:r>
            <a:r>
              <a:rPr lang="en-US" dirty="0" smtClean="0"/>
              <a:t> </a:t>
            </a:r>
            <a:r>
              <a:rPr lang="en-US" dirty="0" err="1" smtClean="0"/>
              <a:t>dự</a:t>
            </a:r>
            <a:r>
              <a:rPr lang="en-US" dirty="0" smtClean="0"/>
              <a:t> </a:t>
            </a:r>
            <a:r>
              <a:rPr lang="en-US" dirty="0" err="1" smtClean="0"/>
              <a:t>đoán</a:t>
            </a:r>
            <a:r>
              <a:rPr lang="en-US" dirty="0" smtClean="0"/>
              <a:t> box </a:t>
            </a:r>
            <a:r>
              <a:rPr lang="en-US" dirty="0" err="1" smtClean="0"/>
              <a:t>và</a:t>
            </a:r>
            <a:r>
              <a:rPr lang="en-US" dirty="0" smtClean="0"/>
              <a:t> mask </a:t>
            </a:r>
            <a:r>
              <a:rPr lang="en-US" dirty="0" err="1" smtClean="0"/>
              <a:t>cùng</a:t>
            </a:r>
            <a:r>
              <a:rPr lang="en-US" dirty="0" smtClean="0"/>
              <a:t> </a:t>
            </a:r>
            <a:r>
              <a:rPr lang="en-US" dirty="0" err="1" smtClean="0"/>
              <a:t>lúc</a:t>
            </a:r>
            <a:endParaRPr lang="en-US" dirty="0"/>
          </a:p>
          <a:p>
            <a:r>
              <a:rPr lang="en-US" dirty="0" err="1" smtClean="0"/>
              <a:t>Lớp</a:t>
            </a:r>
            <a:r>
              <a:rPr lang="en-US" dirty="0" smtClean="0"/>
              <a:t> </a:t>
            </a:r>
            <a:r>
              <a:rPr lang="en-US" dirty="0" err="1" smtClean="0"/>
              <a:t>RoIAlignment</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để</a:t>
            </a:r>
            <a:r>
              <a:rPr lang="en-US" dirty="0" smtClean="0"/>
              <a:t> </a:t>
            </a:r>
            <a:r>
              <a:rPr lang="en-US" dirty="0" err="1" smtClean="0"/>
              <a:t>cân</a:t>
            </a:r>
            <a:r>
              <a:rPr lang="en-US" dirty="0" smtClean="0"/>
              <a:t> </a:t>
            </a:r>
            <a:r>
              <a:rPr lang="en-US" dirty="0" err="1" smtClean="0"/>
              <a:t>chỉnh</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và</a:t>
            </a:r>
            <a:r>
              <a:rPr lang="en-US" dirty="0" smtClean="0"/>
              <a:t> </a:t>
            </a:r>
            <a:r>
              <a:rPr lang="en-US" dirty="0" err="1" smtClean="0"/>
              <a:t>ảnh</a:t>
            </a:r>
            <a:r>
              <a:rPr lang="en-US" dirty="0" smtClean="0"/>
              <a:t> </a:t>
            </a:r>
            <a:r>
              <a:rPr lang="en-US" dirty="0" err="1" smtClean="0"/>
              <a:t>đầu</a:t>
            </a:r>
            <a:r>
              <a:rPr lang="en-US" dirty="0" smtClean="0"/>
              <a:t> </a:t>
            </a:r>
            <a:r>
              <a:rPr lang="en-US" dirty="0" err="1" smtClean="0"/>
              <a:t>vào</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26" name="Picture 2" descr="https://miro.medium.com/v2/resize:fit:598/1*ZWxC5c52qdah8cWfXMa4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221" y="1654062"/>
            <a:ext cx="56959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458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smtClean="0"/>
              <a:t>hai</a:t>
            </a:r>
            <a:r>
              <a:rPr lang="en-US" dirty="0" smtClean="0"/>
              <a:t> </a:t>
            </a:r>
            <a:r>
              <a:rPr lang="en-US" dirty="0" err="1"/>
              <a:t>giai</a:t>
            </a:r>
            <a:r>
              <a:rPr lang="en-US" dirty="0"/>
              <a:t> </a:t>
            </a:r>
            <a:r>
              <a:rPr lang="en-US" dirty="0" err="1"/>
              <a:t>đoạn</a:t>
            </a:r>
            <a:endParaRPr lang="en-US" dirty="0"/>
          </a:p>
        </p:txBody>
      </p:sp>
      <p:sp>
        <p:nvSpPr>
          <p:cNvPr id="3" name="Text Placeholder 2"/>
          <p:cNvSpPr>
            <a:spLocks noGrp="1"/>
          </p:cNvSpPr>
          <p:nvPr>
            <p:ph type="body" idx="1"/>
          </p:nvPr>
        </p:nvSpPr>
        <p:spPr/>
        <p:txBody>
          <a:bodyPr/>
          <a:lstStyle/>
          <a:p>
            <a:r>
              <a:rPr lang="en-US" dirty="0" err="1" smtClean="0"/>
              <a:t>Bước</a:t>
            </a:r>
            <a:r>
              <a:rPr lang="en-US" dirty="0" smtClean="0"/>
              <a:t> 1: </a:t>
            </a:r>
            <a:r>
              <a:rPr lang="en-US" dirty="0" err="1" smtClean="0"/>
              <a:t>Các</a:t>
            </a:r>
            <a:r>
              <a:rPr lang="en-US" dirty="0" smtClean="0"/>
              <a:t> </a:t>
            </a:r>
            <a:r>
              <a:rPr lang="en-US" dirty="0" err="1" smtClean="0"/>
              <a:t>vùng</a:t>
            </a:r>
            <a:r>
              <a:rPr lang="en-US" dirty="0" smtClean="0"/>
              <a:t> </a:t>
            </a:r>
            <a:r>
              <a:rPr lang="en-US" dirty="0" err="1" smtClean="0"/>
              <a:t>tình</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a:t> </a:t>
            </a:r>
            <a:r>
              <a:rPr lang="en-US" dirty="0" err="1" smtClean="0"/>
              <a:t>bằng</a:t>
            </a:r>
            <a:r>
              <a:rPr lang="en-US" dirty="0" smtClean="0"/>
              <a:t> </a:t>
            </a:r>
            <a:r>
              <a:rPr lang="en-US" dirty="0" err="1" smtClean="0"/>
              <a:t>thuật</a:t>
            </a:r>
            <a:r>
              <a:rPr lang="en-US" dirty="0" smtClean="0"/>
              <a:t> </a:t>
            </a:r>
            <a:r>
              <a:rPr lang="en-US" dirty="0" err="1" smtClean="0"/>
              <a:t>toán</a:t>
            </a:r>
            <a:r>
              <a:rPr lang="en-US" dirty="0" smtClean="0"/>
              <a:t> selective search </a:t>
            </a:r>
            <a:r>
              <a:rPr lang="en-US" dirty="0" err="1" smtClean="0"/>
              <a:t>hoặc</a:t>
            </a:r>
            <a:r>
              <a:rPr lang="en-US" dirty="0" smtClean="0"/>
              <a:t> </a:t>
            </a:r>
            <a:r>
              <a:rPr lang="en-US" dirty="0" err="1" smtClean="0"/>
              <a:t>lớp</a:t>
            </a:r>
            <a:r>
              <a:rPr lang="en-US" dirty="0" smtClean="0"/>
              <a:t> region proposal network (RPN)</a:t>
            </a:r>
          </a:p>
          <a:p>
            <a:endParaRPr lang="en-US" dirty="0" smtClean="0"/>
          </a:p>
          <a:p>
            <a:r>
              <a:rPr lang="en-US" dirty="0" err="1" smtClean="0"/>
              <a:t>Bước</a:t>
            </a:r>
            <a:r>
              <a:rPr lang="en-US" dirty="0" smtClean="0"/>
              <a:t> 2: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vùng</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hoặc</a:t>
            </a:r>
            <a:r>
              <a:rPr lang="en-US" dirty="0" smtClean="0"/>
              <a:t> </a:t>
            </a:r>
            <a:r>
              <a:rPr lang="en-US" dirty="0" err="1" smtClean="0"/>
              <a:t>cùng</a:t>
            </a:r>
            <a:r>
              <a:rPr lang="en-US" dirty="0" smtClean="0"/>
              <a:t> </a:t>
            </a:r>
            <a:r>
              <a:rPr lang="en-US" dirty="0" err="1" smtClean="0"/>
              <a:t>lúc</a:t>
            </a:r>
            <a:endParaRPr lang="en-US" dirty="0" smtClean="0"/>
          </a:p>
          <a:p>
            <a:endParaRPr lang="en-US" dirty="0" smtClean="0"/>
          </a:p>
          <a:p>
            <a:r>
              <a:rPr lang="en-US" dirty="0" err="1" smtClean="0"/>
              <a:t>Bước</a:t>
            </a:r>
            <a:r>
              <a:rPr lang="en-US" dirty="0" smtClean="0"/>
              <a:t> 3: </a:t>
            </a:r>
            <a:r>
              <a:rPr lang="en-US" dirty="0" err="1" smtClean="0"/>
              <a:t>vị</a:t>
            </a:r>
            <a:r>
              <a:rPr lang="en-US" dirty="0" smtClean="0"/>
              <a:t> </a:t>
            </a:r>
            <a:r>
              <a:rPr lang="en-US" dirty="0" err="1" smtClean="0"/>
              <a:t>trí</a:t>
            </a:r>
            <a:r>
              <a:rPr lang="en-US" dirty="0" smtClean="0"/>
              <a:t> </a:t>
            </a:r>
            <a:r>
              <a:rPr lang="en-US" dirty="0" err="1" smtClean="0"/>
              <a:t>hộp</a:t>
            </a:r>
            <a:r>
              <a:rPr lang="en-US" dirty="0" smtClean="0"/>
              <a:t> </a:t>
            </a:r>
            <a:r>
              <a:rPr lang="en-US" dirty="0" err="1" smtClean="0"/>
              <a:t>và</a:t>
            </a:r>
            <a:r>
              <a:rPr lang="en-US" dirty="0" smtClean="0"/>
              <a:t> </a:t>
            </a:r>
            <a:r>
              <a:rPr lang="en-US" dirty="0" err="1" smtClean="0"/>
              <a:t>nhãn</a:t>
            </a:r>
            <a:r>
              <a:rPr lang="en-US" dirty="0" smtClean="0"/>
              <a:t> </a:t>
            </a:r>
            <a:r>
              <a:rPr lang="en-US" dirty="0" err="1" smtClean="0"/>
              <a:t>hộp</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vùng</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endParaRPr lang="en-US" dirty="0" smtClean="0"/>
          </a:p>
          <a:p>
            <a:endParaRPr lang="en-US" dirty="0" smtClean="0"/>
          </a:p>
          <a:p>
            <a:r>
              <a:rPr lang="en-US" dirty="0" err="1" smtClean="0"/>
              <a:t>Bước</a:t>
            </a:r>
            <a:r>
              <a:rPr lang="en-US" dirty="0" smtClean="0"/>
              <a:t> 4: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giữa</a:t>
            </a:r>
            <a:r>
              <a:rPr lang="en-US" dirty="0" smtClean="0"/>
              <a:t> </a:t>
            </a:r>
            <a:r>
              <a:rPr lang="en-US" dirty="0" err="1" smtClean="0"/>
              <a:t>đầu</a:t>
            </a:r>
            <a:r>
              <a:rPr lang="en-US" dirty="0" smtClean="0"/>
              <a:t> </a:t>
            </a:r>
            <a:r>
              <a:rPr lang="en-US" dirty="0" err="1" smtClean="0"/>
              <a:t>ra</a:t>
            </a:r>
            <a:r>
              <a:rPr lang="en-US" dirty="0" smtClean="0"/>
              <a:t> </a:t>
            </a:r>
            <a:r>
              <a:rPr lang="en-US" dirty="0" err="1" smtClean="0"/>
              <a:t>và</a:t>
            </a:r>
            <a:r>
              <a:rPr lang="en-US" dirty="0" smtClean="0"/>
              <a:t> </a:t>
            </a:r>
            <a:r>
              <a:rPr lang="en-US" dirty="0" err="1" smtClean="0"/>
              <a:t>nhãn</a:t>
            </a:r>
            <a:r>
              <a:rPr lang="en-US" dirty="0" smtClean="0"/>
              <a:t> </a:t>
            </a:r>
            <a:r>
              <a:rPr lang="en-US" dirty="0" err="1" smtClean="0"/>
              <a:t>các</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9365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 </a:t>
            </a:r>
            <a:r>
              <a:rPr lang="en-US" dirty="0" err="1" smtClean="0"/>
              <a:t>su</a:t>
            </a:r>
            <a:r>
              <a:rPr lang="en-US" dirty="0" smtClean="0"/>
              <a:t> dung detectron2</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872347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a:t>
            </a:r>
            <a:r>
              <a:rPr lang="en-US" dirty="0" err="1" smtClean="0"/>
              <a:t>Cách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998251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Điều</a:t>
            </a:r>
            <a:r>
              <a:rPr lang="en-US" dirty="0" smtClean="0"/>
              <a:t> </a:t>
            </a:r>
            <a:r>
              <a:rPr lang="en-US" dirty="0" err="1" smtClean="0"/>
              <a:t>kiện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đúng</a:t>
            </a:r>
            <a:endParaRPr lang="en-US" dirty="0"/>
          </a:p>
        </p:txBody>
      </p:sp>
      <p:sp>
        <p:nvSpPr>
          <p:cNvPr id="7" name="Text Placeholder 6"/>
          <p:cNvSpPr>
            <a:spLocks noGrp="1"/>
          </p:cNvSpPr>
          <p:nvPr>
            <p:ph type="body" idx="1"/>
          </p:nvPr>
        </p:nvSpPr>
        <p:spPr>
          <a:xfrm>
            <a:off x="310896" y="676656"/>
            <a:ext cx="4452490" cy="3967800"/>
          </a:xfrm>
        </p:spPr>
        <p:txBody>
          <a:bodyPr>
            <a:normAutofit fontScale="92500" lnSpcReduction="10000"/>
          </a:bodyPr>
          <a:lstStyle/>
          <a:p>
            <a:r>
              <a:rPr lang="en-US" dirty="0" err="1" smtClean="0"/>
              <a:t>Xem</a:t>
            </a:r>
            <a:r>
              <a:rPr lang="en-US" dirty="0" smtClean="0"/>
              <a:t> </a:t>
            </a:r>
            <a:r>
              <a:rPr lang="en-US" dirty="0" err="1" smtClean="0"/>
              <a:t>lại</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IoU</a:t>
            </a:r>
            <a:r>
              <a:rPr lang="en-US" dirty="0" smtClean="0"/>
              <a:t> </a:t>
            </a:r>
            <a:r>
              <a:rPr lang="en-US" dirty="0" err="1" smtClean="0"/>
              <a:t>của</a:t>
            </a:r>
            <a:r>
              <a:rPr lang="en-US" dirty="0" smtClean="0"/>
              <a:t> </a:t>
            </a:r>
            <a:r>
              <a:rPr lang="en-US" dirty="0" err="1" smtClean="0"/>
              <a:t>bài</a:t>
            </a:r>
            <a:r>
              <a:rPr lang="en-US" dirty="0" smtClean="0"/>
              <a:t> </a:t>
            </a:r>
            <a:r>
              <a:rPr lang="en-US" dirty="0" err="1" smtClean="0"/>
              <a:t>trước</a:t>
            </a:r>
            <a:endParaRPr lang="en-US" dirty="0" smtClean="0"/>
          </a:p>
          <a:p>
            <a:r>
              <a:rPr lang="en-US" dirty="0" err="1" smtClean="0"/>
              <a:t>Một</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trong</a:t>
            </a:r>
            <a:r>
              <a:rPr lang="en-US" dirty="0" smtClean="0"/>
              <a:t> </a:t>
            </a:r>
            <a:r>
              <a:rPr lang="en-US" dirty="0" err="1" smtClean="0"/>
              <a:t>bài</a:t>
            </a:r>
            <a:r>
              <a:rPr lang="en-US" dirty="0" smtClean="0"/>
              <a:t> </a:t>
            </a:r>
            <a:r>
              <a:rPr lang="en-US" dirty="0" err="1" smtClean="0"/>
              <a:t>toán</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p>
          <a:p>
            <a:pPr lvl="1"/>
            <a:r>
              <a:rPr lang="en-US" dirty="0" err="1" smtClean="0"/>
              <a:t>IoU</a:t>
            </a:r>
            <a:r>
              <a:rPr lang="en-US" dirty="0" smtClean="0"/>
              <a:t> </a:t>
            </a:r>
            <a:r>
              <a:rPr lang="en-US" dirty="0" err="1"/>
              <a:t>giữa</a:t>
            </a:r>
            <a:r>
              <a:rPr lang="en-US" dirty="0"/>
              <a:t> </a:t>
            </a:r>
            <a:r>
              <a:rPr lang="en-US" dirty="0" err="1"/>
              <a:t>bbox</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bbox</a:t>
            </a:r>
            <a:r>
              <a:rPr lang="en-US" dirty="0"/>
              <a:t> </a:t>
            </a:r>
            <a:r>
              <a:rPr lang="en-US" dirty="0" err="1"/>
              <a:t>nhãn</a:t>
            </a:r>
            <a:r>
              <a:rPr lang="en-US" dirty="0"/>
              <a:t> </a:t>
            </a:r>
            <a:r>
              <a:rPr lang="en-US" dirty="0" err="1"/>
              <a:t>lớn</a:t>
            </a:r>
            <a:r>
              <a:rPr lang="en-US" dirty="0"/>
              <a:t> </a:t>
            </a:r>
            <a:r>
              <a:rPr lang="en-US" dirty="0" err="1"/>
              <a:t>hơn</a:t>
            </a:r>
            <a:r>
              <a:rPr lang="en-US" dirty="0"/>
              <a:t> </a:t>
            </a:r>
            <a:r>
              <a:rPr lang="en-US" dirty="0" err="1" smtClean="0"/>
              <a:t>ngưỡng</a:t>
            </a:r>
            <a:r>
              <a:rPr lang="en-US" dirty="0" smtClean="0"/>
              <a:t>.</a:t>
            </a:r>
          </a:p>
          <a:p>
            <a:pPr lvl="1"/>
            <a:r>
              <a:rPr lang="en-US" dirty="0" smtClean="0"/>
              <a:t>Score </a:t>
            </a:r>
            <a:r>
              <a:rPr lang="en-US" dirty="0" err="1" smtClean="0"/>
              <a:t>dự</a:t>
            </a:r>
            <a:r>
              <a:rPr lang="en-US" dirty="0" smtClean="0"/>
              <a:t> </a:t>
            </a:r>
            <a:r>
              <a:rPr lang="en-US" dirty="0" err="1" smtClean="0"/>
              <a:t>đoán</a:t>
            </a:r>
            <a:r>
              <a:rPr lang="en-US" dirty="0" smtClean="0"/>
              <a:t> </a:t>
            </a:r>
            <a:r>
              <a:rPr lang="en-US" dirty="0" err="1" smtClean="0"/>
              <a:t>lớn</a:t>
            </a:r>
            <a:r>
              <a:rPr lang="en-US" dirty="0" smtClean="0"/>
              <a:t> </a:t>
            </a:r>
            <a:r>
              <a:rPr lang="en-US" dirty="0" err="1" smtClean="0"/>
              <a:t>hơn</a:t>
            </a:r>
            <a:r>
              <a:rPr lang="en-US" dirty="0" smtClean="0"/>
              <a:t> </a:t>
            </a:r>
            <a:r>
              <a:rPr lang="en-US" dirty="0" err="1" smtClean="0"/>
              <a:t>ngưỡng</a:t>
            </a:r>
            <a:r>
              <a:rPr lang="en-US" dirty="0" smtClean="0"/>
              <a:t>.</a:t>
            </a:r>
          </a:p>
          <a:p>
            <a:endParaRPr lang="en-US" dirty="0"/>
          </a:p>
          <a:p>
            <a:r>
              <a:rPr lang="en-US" dirty="0" smtClean="0"/>
              <a:t>confusion matrix </a:t>
            </a:r>
            <a:r>
              <a:rPr lang="en-US" dirty="0" err="1" smtClean="0"/>
              <a:t>chỉ</a:t>
            </a:r>
            <a:r>
              <a:rPr lang="en-US" dirty="0" smtClean="0"/>
              <a:t> </a:t>
            </a:r>
            <a:r>
              <a:rPr lang="en-US" dirty="0" err="1" smtClean="0"/>
              <a:t>tồn</a:t>
            </a:r>
            <a:r>
              <a:rPr lang="en-US" dirty="0" smtClean="0"/>
              <a:t> </a:t>
            </a:r>
            <a:r>
              <a:rPr lang="en-US" dirty="0" err="1" smtClean="0"/>
              <a:t>tại</a:t>
            </a:r>
            <a:r>
              <a:rPr lang="en-US" dirty="0" smtClean="0"/>
              <a:t> 3 </a:t>
            </a:r>
            <a:r>
              <a:rPr lang="en-US" dirty="0" err="1" smtClean="0"/>
              <a:t>thành</a:t>
            </a:r>
            <a:r>
              <a:rPr lang="en-US" dirty="0" smtClean="0"/>
              <a:t> </a:t>
            </a:r>
            <a:r>
              <a:rPr lang="en-US" dirty="0" err="1" smtClean="0"/>
              <a:t>phần</a:t>
            </a:r>
            <a:r>
              <a:rPr lang="en-US" dirty="0" smtClean="0"/>
              <a:t>:</a:t>
            </a:r>
          </a:p>
          <a:p>
            <a:pPr lvl="1"/>
            <a:r>
              <a:rPr lang="en-US" dirty="0" smtClean="0"/>
              <a:t>True positive: </a:t>
            </a:r>
            <a:r>
              <a:rPr lang="en-US" dirty="0" err="1" smtClean="0"/>
              <a:t>dự</a:t>
            </a:r>
            <a:r>
              <a:rPr lang="en-US" dirty="0" smtClean="0"/>
              <a:t> </a:t>
            </a:r>
            <a:r>
              <a:rPr lang="en-US" dirty="0" err="1" smtClean="0"/>
              <a:t>đoán</a:t>
            </a:r>
            <a:r>
              <a:rPr lang="en-US" dirty="0" smtClean="0"/>
              <a:t> </a:t>
            </a:r>
            <a:r>
              <a:rPr lang="en-US" dirty="0" err="1" smtClean="0"/>
              <a:t>chính</a:t>
            </a:r>
            <a:r>
              <a:rPr lang="en-US" dirty="0" smtClean="0"/>
              <a:t> </a:t>
            </a:r>
            <a:r>
              <a:rPr lang="en-US" dirty="0" err="1" smtClean="0"/>
              <a:t>xác</a:t>
            </a:r>
            <a:endParaRPr lang="en-US" dirty="0" smtClean="0"/>
          </a:p>
          <a:p>
            <a:pPr lvl="1"/>
            <a:r>
              <a:rPr lang="en-US" dirty="0" smtClean="0"/>
              <a:t>False positive: </a:t>
            </a:r>
            <a:r>
              <a:rPr lang="en-US" dirty="0" err="1"/>
              <a:t>IoU</a:t>
            </a:r>
            <a:r>
              <a:rPr lang="en-US" dirty="0"/>
              <a:t> </a:t>
            </a:r>
            <a:r>
              <a:rPr lang="en-US" dirty="0" err="1"/>
              <a:t>giữa</a:t>
            </a:r>
            <a:r>
              <a:rPr lang="en-US" dirty="0"/>
              <a:t> </a:t>
            </a:r>
            <a:r>
              <a:rPr lang="en-US" dirty="0" err="1"/>
              <a:t>bbox</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bbox</a:t>
            </a:r>
            <a:r>
              <a:rPr lang="en-US" dirty="0"/>
              <a:t> </a:t>
            </a:r>
            <a:r>
              <a:rPr lang="en-US" dirty="0" err="1" smtClean="0"/>
              <a:t>nhãn</a:t>
            </a:r>
            <a:r>
              <a:rPr lang="en-US" dirty="0" smtClean="0"/>
              <a:t> </a:t>
            </a:r>
            <a:r>
              <a:rPr lang="en-US" dirty="0" err="1" smtClean="0"/>
              <a:t>nhỏ</a:t>
            </a:r>
            <a:r>
              <a:rPr lang="en-US" dirty="0" smtClean="0"/>
              <a:t> </a:t>
            </a:r>
            <a:r>
              <a:rPr lang="en-US" dirty="0" err="1" smtClean="0"/>
              <a:t>hơn</a:t>
            </a:r>
            <a:r>
              <a:rPr lang="en-US" dirty="0" smtClean="0"/>
              <a:t> </a:t>
            </a:r>
            <a:r>
              <a:rPr lang="en-US" dirty="0" err="1"/>
              <a:t>ngưỡng</a:t>
            </a:r>
            <a:endParaRPr lang="en-US" dirty="0" smtClean="0"/>
          </a:p>
          <a:p>
            <a:pPr lvl="1"/>
            <a:r>
              <a:rPr lang="en-US" dirty="0" smtClean="0"/>
              <a:t>False negative: </a:t>
            </a:r>
            <a:r>
              <a:rPr lang="en-US" dirty="0" err="1" smtClean="0"/>
              <a:t>bbox</a:t>
            </a:r>
            <a:r>
              <a:rPr lang="en-US" dirty="0" smtClean="0"/>
              <a:t> </a:t>
            </a:r>
            <a:r>
              <a:rPr lang="en-US" dirty="0" err="1" smtClean="0"/>
              <a:t>nhãn</a:t>
            </a:r>
            <a:r>
              <a:rPr lang="en-US" dirty="0" smtClean="0"/>
              <a:t> </a:t>
            </a:r>
            <a:r>
              <a:rPr lang="en-US" dirty="0" err="1" smtClean="0"/>
              <a:t>bị</a:t>
            </a:r>
            <a:r>
              <a:rPr lang="en-US" dirty="0" smtClean="0"/>
              <a:t> miss</a:t>
            </a:r>
            <a:endParaRPr lang="en-US" dirty="0"/>
          </a:p>
          <a:p>
            <a:pPr lvl="1"/>
            <a:r>
              <a:rPr lang="en-US" dirty="0" smtClean="0"/>
              <a:t>True negative: </a:t>
            </a:r>
            <a:r>
              <a:rPr lang="en-US" dirty="0" err="1" smtClean="0"/>
              <a:t>không</a:t>
            </a:r>
            <a:r>
              <a:rPr lang="en-US" dirty="0" smtClean="0"/>
              <a:t> </a:t>
            </a:r>
            <a:r>
              <a:rPr lang="en-US" dirty="0" err="1" smtClean="0"/>
              <a:t>tồn</a:t>
            </a:r>
            <a:r>
              <a:rPr lang="en-US" dirty="0" smtClean="0"/>
              <a:t> </a:t>
            </a:r>
            <a:r>
              <a:rPr lang="en-US" dirty="0" err="1" smtClean="0"/>
              <a:t>tại</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1026" name="Picture 2" descr="A Better mAP for Object Detection | by Ivan Ralašić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198" y="1037560"/>
            <a:ext cx="3860052" cy="308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24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Precision/Recall</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fontScale="70000" lnSpcReduction="20000"/>
              </a:bodyPr>
              <a:lstStyle/>
              <a:p>
                <a:pPr marL="285750" indent="-285750" eaLnBrk="0" fontAlgn="base" hangingPunct="0">
                  <a:lnSpc>
                    <a:spcPct val="100000"/>
                  </a:lnSpc>
                  <a:spcBef>
                    <a:spcPct val="0"/>
                  </a:spcBef>
                  <a:spcAft>
                    <a:spcPct val="0"/>
                  </a:spcAft>
                  <a:buClrTx/>
                  <a:buSzTx/>
                </a:pPr>
                <a:r>
                  <a:rPr lang="en-US" altLang="en-US" dirty="0" smtClean="0">
                    <a:solidFill>
                      <a:schemeClr val="accent1">
                        <a:lumMod val="75000"/>
                      </a:schemeClr>
                    </a:solidFill>
                    <a:latin typeface="+mj-lt"/>
                  </a:rPr>
                  <a:t>Precision </a:t>
                </a:r>
                <a:r>
                  <a:rPr lang="en-US" altLang="en-US" dirty="0" err="1">
                    <a:solidFill>
                      <a:schemeClr val="accent1">
                        <a:lumMod val="75000"/>
                      </a:schemeClr>
                    </a:solidFill>
                    <a:latin typeface="+mj-lt"/>
                  </a:rPr>
                  <a:t>là</a:t>
                </a:r>
                <a:r>
                  <a:rPr lang="en-US" altLang="en-US" dirty="0">
                    <a:solidFill>
                      <a:schemeClr val="accent1">
                        <a:lumMod val="75000"/>
                      </a:schemeClr>
                    </a:solidFill>
                    <a:latin typeface="+mj-lt"/>
                  </a:rPr>
                  <a:t> thang </a:t>
                </a:r>
                <a:r>
                  <a:rPr lang="en-US" altLang="en-US" dirty="0" err="1">
                    <a:solidFill>
                      <a:schemeClr val="accent1">
                        <a:lumMod val="75000"/>
                      </a:schemeClr>
                    </a:solidFill>
                    <a:latin typeface="+mj-lt"/>
                  </a:rPr>
                  <a:t>đo</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độ</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chính</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xác</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của</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dự</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đoán</a:t>
                </a:r>
                <a:r>
                  <a:rPr lang="en-US" altLang="en-US" dirty="0">
                    <a:solidFill>
                      <a:schemeClr val="accent1">
                        <a:lumMod val="75000"/>
                      </a:schemeClr>
                    </a:solidFill>
                    <a:latin typeface="+mj-lt"/>
                  </a:rPr>
                  <a:t>. </a:t>
                </a:r>
                <a:r>
                  <a:rPr lang="en-US" altLang="en-US" dirty="0" smtClean="0">
                    <a:solidFill>
                      <a:schemeClr val="accent1">
                        <a:lumMod val="75000"/>
                      </a:schemeClr>
                    </a:solidFill>
                    <a:latin typeface="+mj-lt"/>
                  </a:rPr>
                  <a:t>(%)</a:t>
                </a:r>
              </a:p>
              <a:p>
                <a:pPr marL="285750" indent="-285750" eaLnBrk="0" fontAlgn="base" hangingPunct="0">
                  <a:lnSpc>
                    <a:spcPct val="100000"/>
                  </a:lnSpc>
                  <a:spcBef>
                    <a:spcPct val="0"/>
                  </a:spcBef>
                  <a:spcAft>
                    <a:spcPct val="0"/>
                  </a:spcAft>
                  <a:buClrTx/>
                  <a:buSzTx/>
                </a:pPr>
                <a:r>
                  <a:rPr lang="en-US" altLang="en-US" dirty="0" smtClean="0">
                    <a:solidFill>
                      <a:schemeClr val="accent1">
                        <a:lumMod val="75000"/>
                      </a:schemeClr>
                    </a:solidFill>
                    <a:latin typeface="+mj-lt"/>
                  </a:rPr>
                  <a:t>Recall </a:t>
                </a:r>
                <a:r>
                  <a:rPr lang="en-US" altLang="en-US" dirty="0" err="1">
                    <a:solidFill>
                      <a:schemeClr val="accent1">
                        <a:lumMod val="75000"/>
                      </a:schemeClr>
                    </a:solidFill>
                    <a:latin typeface="+mj-lt"/>
                  </a:rPr>
                  <a:t>là</a:t>
                </a:r>
                <a:r>
                  <a:rPr lang="en-US" altLang="en-US" dirty="0">
                    <a:solidFill>
                      <a:schemeClr val="accent1">
                        <a:lumMod val="75000"/>
                      </a:schemeClr>
                    </a:solidFill>
                    <a:latin typeface="+mj-lt"/>
                  </a:rPr>
                  <a:t> thang </a:t>
                </a:r>
                <a:r>
                  <a:rPr lang="en-US" altLang="en-US" dirty="0" err="1">
                    <a:solidFill>
                      <a:schemeClr val="accent1">
                        <a:lumMod val="75000"/>
                      </a:schemeClr>
                    </a:solidFill>
                    <a:latin typeface="+mj-lt"/>
                  </a:rPr>
                  <a:t>đo</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độ</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tốt</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của</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khả</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năng</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tìm</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thấy</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các</a:t>
                </a:r>
                <a:r>
                  <a:rPr lang="en-US" altLang="en-US" dirty="0">
                    <a:solidFill>
                      <a:schemeClr val="accent1">
                        <a:lumMod val="75000"/>
                      </a:schemeClr>
                    </a:solidFill>
                    <a:latin typeface="+mj-lt"/>
                  </a:rPr>
                  <a:t> correct detection. (%)</a:t>
                </a:r>
              </a:p>
              <a:p>
                <a:pPr marL="0" indent="0" eaLnBrk="0" fontAlgn="base" hangingPunct="0">
                  <a:lnSpc>
                    <a:spcPct val="100000"/>
                  </a:lnSpc>
                  <a:spcBef>
                    <a:spcPct val="0"/>
                  </a:spcBef>
                  <a:spcAft>
                    <a:spcPct val="0"/>
                  </a:spcAft>
                  <a:buClrTx/>
                  <a:buSzTx/>
                  <a:buNone/>
                </a:pPr>
                <a:r>
                  <a:rPr lang="en-US" altLang="en-US" dirty="0" err="1">
                    <a:solidFill>
                      <a:schemeClr val="accent1">
                        <a:lumMod val="75000"/>
                      </a:schemeClr>
                    </a:solidFill>
                    <a:latin typeface="+mj-lt"/>
                  </a:rPr>
                  <a:t>Công</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thức</a:t>
                </a:r>
                <a:r>
                  <a:rPr lang="en-US" altLang="en-US" dirty="0">
                    <a:solidFill>
                      <a:schemeClr val="accent1">
                        <a:lumMod val="75000"/>
                      </a:schemeClr>
                    </a:solidFill>
                    <a:latin typeface="+mj-lt"/>
                  </a:rPr>
                  <a:t> </a:t>
                </a:r>
                <a:r>
                  <a:rPr lang="en-US" altLang="en-US" dirty="0" err="1" smtClean="0">
                    <a:solidFill>
                      <a:schemeClr val="accent1">
                        <a:lumMod val="75000"/>
                      </a:schemeClr>
                    </a:solidFill>
                    <a:latin typeface="+mj-lt"/>
                  </a:rPr>
                  <a:t>tín</a:t>
                </a:r>
                <a:r>
                  <a:rPr lang="en-US" altLang="en-US" dirty="0" err="1">
                    <a:solidFill>
                      <a:schemeClr val="accent1">
                        <a:lumMod val="75000"/>
                      </a:schemeClr>
                    </a:solidFill>
                    <a:latin typeface="+mj-lt"/>
                  </a:rPr>
                  <a:t>h</a:t>
                </a:r>
                <a:r>
                  <a:rPr lang="en-US" altLang="en-US" dirty="0">
                    <a:solidFill>
                      <a:schemeClr val="accent1">
                        <a:lumMod val="75000"/>
                      </a:schemeClr>
                    </a:solidFill>
                    <a:latin typeface="+mj-lt"/>
                  </a:rPr>
                  <a:t> precision</a:t>
                </a:r>
                <a:r>
                  <a:rPr lang="en-US" altLang="en-US" dirty="0" smtClean="0">
                    <a:solidFill>
                      <a:schemeClr val="accent1">
                        <a:lumMod val="75000"/>
                      </a:schemeClr>
                    </a:solidFill>
                    <a:latin typeface="+mj-lt"/>
                  </a:rPr>
                  <a:t>:</a:t>
                </a:r>
              </a:p>
              <a:p>
                <a:pPr marL="0" indent="0" eaLnBrk="0" fontAlgn="base" hangingPunct="0">
                  <a:lnSpc>
                    <a:spcPct val="100000"/>
                  </a:lnSpc>
                  <a:spcBef>
                    <a:spcPct val="0"/>
                  </a:spcBef>
                  <a:spcAft>
                    <a:spcPct val="0"/>
                  </a:spcAft>
                  <a:buClrTx/>
                  <a:buSzTx/>
                  <a:buNone/>
                </a:pPr>
                <a:endParaRPr lang="en-US" dirty="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𝑃𝑟𝑒𝑐𝑖𝑠𝑖𝑜𝑛</m:t>
                      </m:r>
                      <m:r>
                        <a:rPr lang="en-US" b="0" i="1" smtClean="0">
                          <a:solidFill>
                            <a:schemeClr val="accent1">
                              <a:lumMod val="75000"/>
                            </a:schemeClr>
                          </a:solidFill>
                          <a:latin typeface="Cambria Math" panose="02040503050406030204" pitchFamily="18" charset="0"/>
                        </a:rPr>
                        <m:t>=</m:t>
                      </m:r>
                      <m:f>
                        <m:fPr>
                          <m:ctrlPr>
                            <a:rPr lang="en-US" b="0" i="1" smtClean="0">
                              <a:solidFill>
                                <a:schemeClr val="accent1">
                                  <a:lumMod val="75000"/>
                                </a:schemeClr>
                              </a:solidFill>
                              <a:latin typeface="Cambria Math" panose="02040503050406030204" pitchFamily="18" charset="0"/>
                            </a:rPr>
                          </m:ctrlPr>
                        </m:fPr>
                        <m:num>
                          <m:r>
                            <a:rPr lang="en-US" b="0" i="1" smtClean="0">
                              <a:solidFill>
                                <a:schemeClr val="accent1">
                                  <a:lumMod val="75000"/>
                                </a:schemeClr>
                              </a:solidFill>
                              <a:latin typeface="Cambria Math" panose="02040503050406030204" pitchFamily="18" charset="0"/>
                            </a:rPr>
                            <m:t>𝑇𝑃</m:t>
                          </m:r>
                        </m:num>
                        <m:den>
                          <m:r>
                            <a:rPr lang="en-US" b="0" i="1" smtClean="0">
                              <a:solidFill>
                                <a:schemeClr val="accent1">
                                  <a:lumMod val="75000"/>
                                </a:schemeClr>
                              </a:solidFill>
                              <a:latin typeface="Cambria Math" panose="02040503050406030204" pitchFamily="18" charset="0"/>
                            </a:rPr>
                            <m:t>𝑇𝑃</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𝐹𝑃</m:t>
                          </m:r>
                        </m:den>
                      </m:f>
                      <m:r>
                        <a:rPr lang="en-US" b="0" i="1" smtClean="0">
                          <a:solidFill>
                            <a:schemeClr val="accent1">
                              <a:lumMod val="75000"/>
                            </a:schemeClr>
                          </a:solidFill>
                          <a:latin typeface="Cambria Math" panose="02040503050406030204" pitchFamily="18" charset="0"/>
                        </a:rPr>
                        <m:t>=</m:t>
                      </m:r>
                      <m:f>
                        <m:fPr>
                          <m:ctrlPr>
                            <a:rPr lang="en-US" b="0" i="1" smtClean="0">
                              <a:solidFill>
                                <a:schemeClr val="accent1">
                                  <a:lumMod val="75000"/>
                                </a:schemeClr>
                              </a:solidFill>
                              <a:latin typeface="Cambria Math" panose="02040503050406030204" pitchFamily="18" charset="0"/>
                            </a:rPr>
                          </m:ctrlPr>
                        </m:fPr>
                        <m:num>
                          <m:r>
                            <a:rPr lang="en-US" b="0" i="1" smtClean="0">
                              <a:solidFill>
                                <a:schemeClr val="accent1">
                                  <a:lumMod val="75000"/>
                                </a:schemeClr>
                              </a:solidFill>
                              <a:latin typeface="Cambria Math" panose="02040503050406030204" pitchFamily="18" charset="0"/>
                            </a:rPr>
                            <m:t>𝑇𝑃</m:t>
                          </m:r>
                        </m:num>
                        <m:den>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ấ</m:t>
                          </m:r>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 </m:t>
                          </m:r>
                          <m:r>
                            <a:rPr lang="en-US" b="0" i="1" smtClean="0">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ả </m:t>
                          </m:r>
                          <m:r>
                            <a:rPr lang="en-US" b="0" i="1" smtClean="0">
                              <a:solidFill>
                                <a:schemeClr val="accent1">
                                  <a:lumMod val="75000"/>
                                </a:schemeClr>
                              </a:solidFill>
                              <a:latin typeface="Cambria Math" panose="02040503050406030204" pitchFamily="18" charset="0"/>
                            </a:rPr>
                            <m:t>𝑑</m:t>
                          </m:r>
                          <m:r>
                            <a:rPr lang="en-US" b="0" i="1" smtClean="0">
                              <a:solidFill>
                                <a:schemeClr val="accent1">
                                  <a:lumMod val="75000"/>
                                </a:schemeClr>
                              </a:solidFill>
                              <a:latin typeface="Cambria Math" panose="02040503050406030204" pitchFamily="18" charset="0"/>
                            </a:rPr>
                            <m:t>ự đ</m:t>
                          </m:r>
                          <m:r>
                            <a:rPr lang="en-US" b="0" i="1" smtClean="0">
                              <a:solidFill>
                                <a:schemeClr val="accent1">
                                  <a:lumMod val="75000"/>
                                </a:schemeClr>
                              </a:solidFill>
                              <a:latin typeface="Cambria Math" panose="02040503050406030204" pitchFamily="18" charset="0"/>
                            </a:rPr>
                            <m:t>𝑜</m:t>
                          </m:r>
                          <m:r>
                            <a:rPr lang="en-US" b="0" i="1" smtClean="0">
                              <a:solidFill>
                                <a:schemeClr val="accent1">
                                  <a:lumMod val="75000"/>
                                </a:schemeClr>
                              </a:solidFill>
                              <a:latin typeface="Cambria Math" panose="02040503050406030204" pitchFamily="18" charset="0"/>
                            </a:rPr>
                            <m:t>á</m:t>
                          </m:r>
                          <m:r>
                            <a:rPr lang="en-US" b="0" i="1" smtClean="0">
                              <a:solidFill>
                                <a:schemeClr val="accent1">
                                  <a:lumMod val="75000"/>
                                </a:schemeClr>
                              </a:solidFill>
                              <a:latin typeface="Cambria Math" panose="02040503050406030204" pitchFamily="18" charset="0"/>
                            </a:rPr>
                            <m:t>𝑛</m:t>
                          </m:r>
                        </m:den>
                      </m:f>
                    </m:oMath>
                  </m:oMathPara>
                </a14:m>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r>
                  <a:rPr lang="en-US" altLang="en-US" dirty="0" err="1" smtClean="0">
                    <a:solidFill>
                      <a:schemeClr val="accent1">
                        <a:lumMod val="75000"/>
                      </a:schemeClr>
                    </a:solidFill>
                    <a:latin typeface="+mj-lt"/>
                  </a:rPr>
                  <a:t>Công</a:t>
                </a:r>
                <a:r>
                  <a:rPr lang="en-US" altLang="en-US" dirty="0" smtClean="0">
                    <a:solidFill>
                      <a:schemeClr val="accent1">
                        <a:lumMod val="75000"/>
                      </a:schemeClr>
                    </a:solidFill>
                    <a:latin typeface="+mj-lt"/>
                  </a:rPr>
                  <a:t> </a:t>
                </a:r>
                <a:r>
                  <a:rPr lang="en-US" altLang="en-US" dirty="0" err="1">
                    <a:solidFill>
                      <a:schemeClr val="accent1">
                        <a:lumMod val="75000"/>
                      </a:schemeClr>
                    </a:solidFill>
                    <a:latin typeface="+mj-lt"/>
                  </a:rPr>
                  <a:t>thức</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tính</a:t>
                </a:r>
                <a:r>
                  <a:rPr lang="en-US" altLang="en-US" dirty="0">
                    <a:solidFill>
                      <a:schemeClr val="accent1">
                        <a:lumMod val="75000"/>
                      </a:schemeClr>
                    </a:solidFill>
                    <a:latin typeface="+mj-lt"/>
                  </a:rPr>
                  <a:t> recall</a:t>
                </a:r>
                <a:r>
                  <a:rPr lang="en-US" altLang="en-US" dirty="0" smtClean="0">
                    <a:solidFill>
                      <a:schemeClr val="accent1">
                        <a:lumMod val="75000"/>
                      </a:schemeClr>
                    </a:solidFill>
                    <a:latin typeface="+mj-lt"/>
                  </a:rPr>
                  <a:t>:</a:t>
                </a:r>
              </a:p>
              <a:p>
                <a:pPr marL="0" indent="0" eaLnBrk="0" fontAlgn="base" hangingPunct="0">
                  <a:lnSpc>
                    <a:spcPct val="100000"/>
                  </a:lnSpc>
                  <a:spcBef>
                    <a:spcPct val="0"/>
                  </a:spcBef>
                  <a:spcAft>
                    <a:spcPct val="0"/>
                  </a:spcAft>
                  <a:buClrTx/>
                  <a:buSzTx/>
                  <a:buNone/>
                </a:pPr>
                <a:endParaRPr lang="en-US" sz="800" i="1" dirty="0" smtClean="0">
                  <a:solidFill>
                    <a:schemeClr val="accent1">
                      <a:lumMod val="75000"/>
                    </a:schemeClr>
                  </a:solidFill>
                  <a:latin typeface="Cambria Math" panose="02040503050406030204" pitchFamily="18" charset="0"/>
                </a:endParaRPr>
              </a:p>
              <a:p>
                <a:pPr marL="0" indent="0" eaLnBrk="0" fontAlgn="base" hangingPunct="0">
                  <a:lnSpc>
                    <a:spcPct val="100000"/>
                  </a:lnSpc>
                  <a:spcBef>
                    <a:spcPct val="0"/>
                  </a:spcBef>
                  <a:spcAft>
                    <a:spcPct val="0"/>
                  </a:spcAft>
                  <a:buClrTx/>
                  <a:buSzTx/>
                  <a:buNone/>
                </a:pPr>
                <a14:m>
                  <m:oMathPara xmlns:m="http://schemas.openxmlformats.org/officeDocument/2006/math">
                    <m:oMathParaPr>
                      <m:jc m:val="centerGroup"/>
                    </m:oMathParaPr>
                    <m:oMath xmlns:m="http://schemas.openxmlformats.org/officeDocument/2006/math">
                      <m:r>
                        <a:rPr lang="en-US" i="1">
                          <a:solidFill>
                            <a:schemeClr val="accent1">
                              <a:lumMod val="75000"/>
                            </a:schemeClr>
                          </a:solidFill>
                          <a:latin typeface="Cambria Math" panose="02040503050406030204" pitchFamily="18" charset="0"/>
                        </a:rPr>
                        <m:t>𝑃𝑟𝑒𝑐𝑖𝑠𝑖𝑜𝑛</m:t>
                      </m:r>
                      <m:r>
                        <a:rPr lang="en-US" i="1">
                          <a:solidFill>
                            <a:schemeClr val="accent1">
                              <a:lumMod val="75000"/>
                            </a:schemeClr>
                          </a:solidFill>
                          <a:latin typeface="Cambria Math" panose="02040503050406030204" pitchFamily="18" charset="0"/>
                        </a:rPr>
                        <m:t>=</m:t>
                      </m:r>
                      <m:f>
                        <m:fPr>
                          <m:ctrlPr>
                            <a:rPr lang="en-US" i="1">
                              <a:solidFill>
                                <a:schemeClr val="accent1">
                                  <a:lumMod val="75000"/>
                                </a:schemeClr>
                              </a:solidFill>
                              <a:latin typeface="Cambria Math" panose="02040503050406030204" pitchFamily="18" charset="0"/>
                            </a:rPr>
                          </m:ctrlPr>
                        </m:fPr>
                        <m:num>
                          <m:r>
                            <a:rPr lang="en-US" i="1">
                              <a:solidFill>
                                <a:schemeClr val="accent1">
                                  <a:lumMod val="75000"/>
                                </a:schemeClr>
                              </a:solidFill>
                              <a:latin typeface="Cambria Math" panose="02040503050406030204" pitchFamily="18" charset="0"/>
                            </a:rPr>
                            <m:t>𝑇𝑃</m:t>
                          </m:r>
                        </m:num>
                        <m:den>
                          <m:r>
                            <a:rPr lang="en-US" i="1">
                              <a:solidFill>
                                <a:schemeClr val="accent1">
                                  <a:lumMod val="75000"/>
                                </a:schemeClr>
                              </a:solidFill>
                              <a:latin typeface="Cambria Math" panose="02040503050406030204" pitchFamily="18" charset="0"/>
                            </a:rPr>
                            <m:t>𝑇𝑃</m:t>
                          </m:r>
                          <m:r>
                            <a:rPr lang="en-US" i="1">
                              <a:solidFill>
                                <a:schemeClr val="accent1">
                                  <a:lumMod val="75000"/>
                                </a:schemeClr>
                              </a:solidFill>
                              <a:latin typeface="Cambria Math" panose="02040503050406030204" pitchFamily="18" charset="0"/>
                            </a:rPr>
                            <m:t>+</m:t>
                          </m:r>
                          <m:r>
                            <a:rPr lang="en-US" i="1">
                              <a:solidFill>
                                <a:schemeClr val="accent1">
                                  <a:lumMod val="75000"/>
                                </a:schemeClr>
                              </a:solidFill>
                              <a:latin typeface="Cambria Math" panose="02040503050406030204" pitchFamily="18" charset="0"/>
                            </a:rPr>
                            <m:t>𝐹𝑁</m:t>
                          </m:r>
                        </m:den>
                      </m:f>
                      <m:r>
                        <a:rPr lang="en-US" i="1">
                          <a:solidFill>
                            <a:schemeClr val="accent1">
                              <a:lumMod val="75000"/>
                            </a:schemeClr>
                          </a:solidFill>
                          <a:latin typeface="Cambria Math" panose="02040503050406030204" pitchFamily="18" charset="0"/>
                        </a:rPr>
                        <m:t>=</m:t>
                      </m:r>
                      <m:f>
                        <m:fPr>
                          <m:ctrlPr>
                            <a:rPr lang="en-US" i="1">
                              <a:solidFill>
                                <a:schemeClr val="accent1">
                                  <a:lumMod val="75000"/>
                                </a:schemeClr>
                              </a:solidFill>
                              <a:latin typeface="Cambria Math" panose="02040503050406030204" pitchFamily="18" charset="0"/>
                            </a:rPr>
                          </m:ctrlPr>
                        </m:fPr>
                        <m:num>
                          <m:r>
                            <a:rPr lang="en-US" i="1">
                              <a:solidFill>
                                <a:schemeClr val="accent1">
                                  <a:lumMod val="75000"/>
                                </a:schemeClr>
                              </a:solidFill>
                              <a:latin typeface="Cambria Math" panose="02040503050406030204" pitchFamily="18" charset="0"/>
                            </a:rPr>
                            <m:t>𝑇𝑃</m:t>
                          </m:r>
                        </m:num>
                        <m:den>
                          <m:r>
                            <a:rPr lang="en-US" i="1">
                              <a:solidFill>
                                <a:schemeClr val="accent1">
                                  <a:lumMod val="75000"/>
                                </a:schemeClr>
                              </a:solidFill>
                              <a:latin typeface="Cambria Math" panose="02040503050406030204" pitchFamily="18" charset="0"/>
                            </a:rPr>
                            <m:t>𝑡</m:t>
                          </m:r>
                          <m:r>
                            <a:rPr lang="en-US" i="1">
                              <a:solidFill>
                                <a:schemeClr val="accent1">
                                  <a:lumMod val="75000"/>
                                </a:schemeClr>
                              </a:solidFill>
                              <a:latin typeface="Cambria Math" panose="02040503050406030204" pitchFamily="18" charset="0"/>
                            </a:rPr>
                            <m:t>ấ</m:t>
                          </m:r>
                          <m:r>
                            <a:rPr lang="en-US" i="1">
                              <a:solidFill>
                                <a:schemeClr val="accent1">
                                  <a:lumMod val="75000"/>
                                </a:schemeClr>
                              </a:solidFill>
                              <a:latin typeface="Cambria Math" panose="02040503050406030204" pitchFamily="18" charset="0"/>
                            </a:rPr>
                            <m:t>𝑡</m:t>
                          </m:r>
                          <m:r>
                            <a:rPr lang="en-US" i="1">
                              <a:solidFill>
                                <a:schemeClr val="accent1">
                                  <a:lumMod val="75000"/>
                                </a:schemeClr>
                              </a:solidFill>
                              <a:latin typeface="Cambria Math" panose="02040503050406030204" pitchFamily="18" charset="0"/>
                            </a:rPr>
                            <m:t> </m:t>
                          </m:r>
                          <m:r>
                            <a:rPr lang="en-US" i="1">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ả </m:t>
                          </m:r>
                          <m:r>
                            <a:rPr lang="en-US" b="0" i="1" smtClean="0">
                              <a:solidFill>
                                <a:schemeClr val="accent1">
                                  <a:lumMod val="75000"/>
                                </a:schemeClr>
                              </a:solidFill>
                              <a:latin typeface="Cambria Math" panose="02040503050406030204" pitchFamily="18" charset="0"/>
                            </a:rPr>
                            <m:t>𝑣</m:t>
                          </m:r>
                          <m:r>
                            <a:rPr lang="en-US" b="0" i="1" smtClean="0">
                              <a:solidFill>
                                <a:schemeClr val="accent1">
                                  <a:lumMod val="75000"/>
                                </a:schemeClr>
                              </a:solidFill>
                              <a:latin typeface="Cambria Math" panose="02040503050406030204" pitchFamily="18" charset="0"/>
                            </a:rPr>
                            <m:t>ậ</m:t>
                          </m:r>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 </m:t>
                          </m:r>
                          <m:r>
                            <a:rPr lang="en-US" b="0" i="1" smtClean="0">
                              <a:solidFill>
                                <a:schemeClr val="accent1">
                                  <a:lumMod val="75000"/>
                                </a:schemeClr>
                              </a:solidFill>
                              <a:latin typeface="Cambria Math" panose="02040503050406030204" pitchFamily="18" charset="0"/>
                            </a:rPr>
                            <m:t>𝑡h</m:t>
                          </m:r>
                          <m:r>
                            <a:rPr lang="en-US" b="0" i="1" smtClean="0">
                              <a:solidFill>
                                <a:schemeClr val="accent1">
                                  <a:lumMod val="75000"/>
                                </a:schemeClr>
                              </a:solidFill>
                              <a:latin typeface="Cambria Math" panose="02040503050406030204" pitchFamily="18" charset="0"/>
                            </a:rPr>
                            <m:t>ể </m:t>
                          </m:r>
                          <m:r>
                            <a:rPr lang="en-US" b="0" i="1" smtClean="0">
                              <a:solidFill>
                                <a:schemeClr val="accent1">
                                  <a:lumMod val="75000"/>
                                </a:schemeClr>
                              </a:solidFill>
                              <a:latin typeface="Cambria Math" panose="02040503050406030204" pitchFamily="18" charset="0"/>
                            </a:rPr>
                            <m:t>𝑛h</m:t>
                          </m:r>
                          <m:r>
                            <a:rPr lang="en-US" b="0" i="1" smtClean="0">
                              <a:solidFill>
                                <a:schemeClr val="accent1">
                                  <a:lumMod val="75000"/>
                                </a:schemeClr>
                              </a:solidFill>
                              <a:latin typeface="Cambria Math" panose="02040503050406030204" pitchFamily="18" charset="0"/>
                            </a:rPr>
                            <m:t>ã</m:t>
                          </m:r>
                          <m:r>
                            <a:rPr lang="en-US" b="0" i="1" smtClean="0">
                              <a:solidFill>
                                <a:schemeClr val="accent1">
                                  <a:lumMod val="75000"/>
                                </a:schemeClr>
                              </a:solidFill>
                              <a:latin typeface="Cambria Math" panose="02040503050406030204" pitchFamily="18" charset="0"/>
                            </a:rPr>
                            <m:t>𝑛</m:t>
                          </m:r>
                        </m:den>
                      </m:f>
                    </m:oMath>
                  </m:oMathPara>
                </a14:m>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endParaRPr lang="en-US" altLang="en-US" dirty="0">
                  <a:solidFill>
                    <a:schemeClr val="accent1">
                      <a:lumMod val="75000"/>
                    </a:schemeClr>
                  </a:solidFill>
                  <a:latin typeface="+mj-lt"/>
                </a:endParaRPr>
              </a:p>
              <a:p>
                <a:r>
                  <a:rPr lang="vi-VN" dirty="0"/>
                  <a:t>Ví dự với Precision = 0.8 tức việc khi 1 đối tượng được phát hiện thì khả năng 80% đối tượng đó được phát hiện là chính xác</a:t>
                </a:r>
              </a:p>
              <a:p>
                <a:r>
                  <a:rPr lang="vi-VN" dirty="0"/>
                  <a:t>Ví dụ với recall = 0.6 tức việc mô hình dự đoán đúng được 60% đối tượng so với toàn bộ ground truth bounding box ban đầu</a:t>
                </a:r>
              </a:p>
              <a:p>
                <a:r>
                  <a:rPr lang="vi-VN" dirty="0"/>
                  <a:t>Precision thấp, recall cao ứng với việc đa số các đối tượng đều được phát hiện nhưng rất nhiều trong số đó được dự đoán lệch khá nhiều so với gt bbox, tức diện tích trùng lặp IoU thấp (nhiều False Positive)</a:t>
                </a:r>
              </a:p>
              <a:p>
                <a:r>
                  <a:rPr lang="vi-VN" dirty="0"/>
                  <a:t>Precision cao, recall thấp ứng với việc khá nhiều predicted boxes được dự đoán khá chuẩn xác, khớp với gt bbox, tức diện tích trùng lặp cao. Tuy nhiên, mô hình lại không bắt được nhiều đối tượng, bị miss nhiều gt bbox khác (nhiều False Negative)</a:t>
                </a:r>
              </a:p>
              <a:p>
                <a:pPr marL="0" indent="0" eaLnBrk="0" fontAlgn="base" hangingPunct="0">
                  <a:lnSpc>
                    <a:spcPct val="100000"/>
                  </a:lnSpc>
                  <a:spcBef>
                    <a:spcPct val="0"/>
                  </a:spcBef>
                  <a:spcAft>
                    <a:spcPct val="0"/>
                  </a:spcAft>
                  <a:buClrTx/>
                  <a:buSzTx/>
                  <a:buNone/>
                </a:pPr>
                <a:endParaRPr lang="en-US" altLang="en-US" dirty="0">
                  <a:solidFill>
                    <a:schemeClr val="accent1">
                      <a:lumMod val="75000"/>
                    </a:schemeClr>
                  </a:solidFill>
                  <a:latin typeface="+mj-lt"/>
                </a:endParaRPr>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3"/>
                <a:stretch>
                  <a:fillRect l="-143"/>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438489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recall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8514127" cy="3967800"/>
          </a:xfrm>
        </p:spPr>
        <p:txBody>
          <a:bodyPr>
            <a:normAutofit/>
          </a:bodyPr>
          <a:lstStyle/>
          <a:p>
            <a:r>
              <a:rPr lang="en-US" sz="1600" dirty="0" err="1" smtClean="0"/>
              <a:t>Định</a:t>
            </a:r>
            <a:r>
              <a:rPr lang="en-US" sz="1600" dirty="0" smtClean="0"/>
              <a:t> </a:t>
            </a:r>
            <a:r>
              <a:rPr lang="en-US" sz="1600" dirty="0" err="1" smtClean="0"/>
              <a:t>nghĩa</a:t>
            </a:r>
            <a:r>
              <a:rPr lang="en-US" sz="1600" dirty="0" smtClean="0"/>
              <a:t>: </a:t>
            </a:r>
            <a:r>
              <a:rPr lang="en-US" sz="1600" dirty="0" err="1" smtClean="0"/>
              <a:t>diện</a:t>
            </a:r>
            <a:r>
              <a:rPr lang="en-US" sz="1600" dirty="0" smtClean="0"/>
              <a:t> </a:t>
            </a:r>
            <a:r>
              <a:rPr lang="en-US" sz="1600" dirty="0" err="1" smtClean="0"/>
              <a:t>tích</a:t>
            </a:r>
            <a:r>
              <a:rPr lang="en-US" sz="1600" dirty="0" smtClean="0"/>
              <a:t> </a:t>
            </a:r>
            <a:r>
              <a:rPr lang="en-US" sz="1600" dirty="0" err="1" smtClean="0"/>
              <a:t>bên</a:t>
            </a:r>
            <a:r>
              <a:rPr lang="en-US" sz="1600" dirty="0" smtClean="0"/>
              <a:t> </a:t>
            </a:r>
            <a:r>
              <a:rPr lang="en-US" sz="1600" dirty="0" err="1" smtClean="0"/>
              <a:t>dưới</a:t>
            </a:r>
            <a:r>
              <a:rPr lang="en-US" sz="1600" dirty="0" smtClean="0"/>
              <a:t> </a:t>
            </a:r>
            <a:r>
              <a:rPr lang="en-US" sz="1600" dirty="0" err="1" smtClean="0"/>
              <a:t>đường</a:t>
            </a:r>
            <a:r>
              <a:rPr lang="en-US" sz="1600" dirty="0" smtClean="0"/>
              <a:t> </a:t>
            </a:r>
            <a:r>
              <a:rPr lang="en-US" sz="1600" dirty="0" err="1" smtClean="0"/>
              <a:t>cong</a:t>
            </a:r>
            <a:r>
              <a:rPr lang="en-US" sz="1600" dirty="0" smtClean="0"/>
              <a:t> Precision-Recall</a:t>
            </a:r>
          </a:p>
          <a:p>
            <a:endParaRPr lang="en-US" sz="1600" dirty="0" smtClean="0"/>
          </a:p>
          <a:p>
            <a:r>
              <a:rPr lang="en-US" sz="1600" dirty="0" err="1" smtClean="0"/>
              <a:t>Cách</a:t>
            </a:r>
            <a:r>
              <a:rPr lang="en-US" sz="1600" dirty="0" smtClean="0"/>
              <a:t> </a:t>
            </a:r>
            <a:r>
              <a:rPr lang="en-US" sz="1600" dirty="0" err="1" smtClean="0"/>
              <a:t>tính</a:t>
            </a:r>
            <a:r>
              <a:rPr lang="en-US" sz="1600" dirty="0" smtClean="0"/>
              <a:t>:</a:t>
            </a:r>
          </a:p>
          <a:p>
            <a:pPr lvl="1"/>
            <a:r>
              <a:rPr lang="en-US" sz="1400" dirty="0" err="1" smtClean="0"/>
              <a:t>Tính</a:t>
            </a:r>
            <a:r>
              <a:rPr lang="en-US" sz="1400" dirty="0" smtClean="0"/>
              <a:t> </a:t>
            </a:r>
            <a:r>
              <a:rPr lang="en-US" sz="1400" dirty="0" err="1" smtClean="0"/>
              <a:t>toán</a:t>
            </a:r>
            <a:r>
              <a:rPr lang="en-US" sz="1400" dirty="0" smtClean="0"/>
              <a:t> </a:t>
            </a:r>
            <a:r>
              <a:rPr lang="en-US" sz="1400" dirty="0" err="1" smtClean="0"/>
              <a:t>bbox</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Tính</a:t>
            </a:r>
            <a:r>
              <a:rPr lang="en-US" sz="1400" dirty="0" smtClean="0"/>
              <a:t> ma </a:t>
            </a:r>
            <a:r>
              <a:rPr lang="en-US" sz="1400" dirty="0" err="1" smtClean="0"/>
              <a:t>trận</a:t>
            </a:r>
            <a:r>
              <a:rPr lang="en-US" sz="1400" dirty="0" smtClean="0"/>
              <a:t> confusion</a:t>
            </a:r>
          </a:p>
          <a:p>
            <a:pPr lvl="1"/>
            <a:r>
              <a:rPr lang="en-US" sz="1400" dirty="0" err="1" smtClean="0"/>
              <a:t>Tính</a:t>
            </a:r>
            <a:r>
              <a:rPr lang="en-US" sz="1400" dirty="0" smtClean="0"/>
              <a:t> </a:t>
            </a:r>
            <a:r>
              <a:rPr lang="en-US" sz="1400" dirty="0" err="1" smtClean="0"/>
              <a:t>các</a:t>
            </a:r>
            <a:r>
              <a:rPr lang="en-US" sz="1400" dirty="0" smtClean="0"/>
              <a:t> </a:t>
            </a:r>
            <a:r>
              <a:rPr lang="en-US" sz="1400" dirty="0" err="1" smtClean="0"/>
              <a:t>giá</a:t>
            </a:r>
            <a:r>
              <a:rPr lang="en-US" sz="1400" dirty="0" smtClean="0"/>
              <a:t> </a:t>
            </a:r>
            <a:r>
              <a:rPr lang="en-US" sz="1400" dirty="0" err="1" smtClean="0"/>
              <a:t>trị</a:t>
            </a:r>
            <a:r>
              <a:rPr lang="en-US" sz="1400" dirty="0" smtClean="0"/>
              <a:t> precision </a:t>
            </a:r>
            <a:r>
              <a:rPr lang="en-US" sz="1400" dirty="0" err="1" smtClean="0"/>
              <a:t>và</a:t>
            </a:r>
            <a:r>
              <a:rPr lang="en-US" sz="1400" dirty="0" smtClean="0"/>
              <a:t> recall, </a:t>
            </a:r>
            <a:r>
              <a:rPr lang="en-US" sz="1400" dirty="0" err="1" smtClean="0"/>
              <a:t>tạo</a:t>
            </a:r>
            <a:r>
              <a:rPr lang="en-US" sz="1400" dirty="0" smtClean="0"/>
              <a:t> </a:t>
            </a:r>
            <a:r>
              <a:rPr lang="en-US" sz="1400" dirty="0" err="1" smtClean="0"/>
              <a:t>thành</a:t>
            </a:r>
            <a:r>
              <a:rPr lang="en-US" sz="1400" dirty="0" smtClean="0"/>
              <a:t> </a:t>
            </a:r>
            <a:r>
              <a:rPr lang="en-US" sz="1400" dirty="0" err="1" smtClean="0"/>
              <a:t>đồ</a:t>
            </a:r>
            <a:r>
              <a:rPr lang="en-US" sz="1400" dirty="0" smtClean="0"/>
              <a:t> </a:t>
            </a:r>
            <a:r>
              <a:rPr lang="en-US" sz="1400" dirty="0" err="1" smtClean="0"/>
              <a:t>thị</a:t>
            </a:r>
            <a:endParaRPr lang="en-US" sz="1400" dirty="0" smtClean="0"/>
          </a:p>
          <a:p>
            <a:pPr lvl="1"/>
            <a:r>
              <a:rPr lang="en-US" sz="1400" dirty="0" err="1" smtClean="0"/>
              <a:t>Làm</a:t>
            </a:r>
            <a:r>
              <a:rPr lang="en-US" sz="1400" dirty="0" smtClean="0"/>
              <a:t> </a:t>
            </a:r>
            <a:r>
              <a:rPr lang="en-US" sz="1400" dirty="0" err="1" smtClean="0"/>
              <a:t>tròn</a:t>
            </a:r>
            <a:r>
              <a:rPr lang="en-US" sz="1400" dirty="0" smtClean="0"/>
              <a:t> </a:t>
            </a:r>
            <a:r>
              <a:rPr lang="en-US" sz="1400" dirty="0" err="1" smtClean="0"/>
              <a:t>đồ</a:t>
            </a:r>
            <a:r>
              <a:rPr lang="en-US" sz="1400" dirty="0" smtClean="0"/>
              <a:t> </a:t>
            </a:r>
            <a:r>
              <a:rPr lang="en-US" sz="1400" dirty="0" err="1" smtClean="0"/>
              <a:t>thị</a:t>
            </a:r>
            <a:r>
              <a:rPr lang="en-US" sz="1400" dirty="0" smtClean="0"/>
              <a:t> precision recall</a:t>
            </a:r>
          </a:p>
          <a:p>
            <a:pPr lvl="1"/>
            <a:r>
              <a:rPr lang="en-US" sz="1400" dirty="0" err="1" smtClean="0"/>
              <a:t>Tính</a:t>
            </a:r>
            <a:r>
              <a:rPr lang="en-US" sz="1400" dirty="0" smtClean="0"/>
              <a:t> </a:t>
            </a:r>
            <a:r>
              <a:rPr lang="en-US" sz="1400" dirty="0" err="1" smtClean="0"/>
              <a:t>diện</a:t>
            </a:r>
            <a:r>
              <a:rPr lang="en-US" sz="1400" dirty="0" smtClean="0"/>
              <a:t> </a:t>
            </a:r>
            <a:r>
              <a:rPr lang="en-US" sz="1400" dirty="0" err="1" smtClean="0"/>
              <a:t>tích</a:t>
            </a:r>
            <a:r>
              <a:rPr lang="en-US" sz="1400" dirty="0" smtClean="0"/>
              <a:t> </a:t>
            </a:r>
            <a:r>
              <a:rPr lang="en-US" sz="1400" dirty="0" err="1" smtClean="0"/>
              <a:t>dưới</a:t>
            </a:r>
            <a:r>
              <a:rPr lang="en-US" sz="1400" dirty="0" smtClean="0"/>
              <a:t> </a:t>
            </a:r>
            <a:r>
              <a:rPr lang="en-US" sz="1400" dirty="0" err="1" smtClean="0"/>
              <a:t>đường</a:t>
            </a:r>
            <a:r>
              <a:rPr lang="en-US" sz="1400" dirty="0" smtClean="0"/>
              <a:t> </a:t>
            </a:r>
            <a:r>
              <a:rPr lang="en-US" sz="1400" dirty="0" err="1" smtClean="0"/>
              <a:t>cong</a:t>
            </a:r>
            <a:r>
              <a:rPr lang="en-US" sz="1400" dirty="0" smtClean="0"/>
              <a:t> </a:t>
            </a:r>
            <a:r>
              <a:rPr lang="en-US" sz="1400" dirty="0" err="1" smtClean="0"/>
              <a:t>đồ</a:t>
            </a:r>
            <a:r>
              <a:rPr lang="en-US" sz="1400" dirty="0" smtClean="0"/>
              <a:t> </a:t>
            </a:r>
            <a:r>
              <a:rPr lang="en-US" sz="1400" dirty="0" err="1" smtClean="0"/>
              <a:t>thị</a:t>
            </a:r>
            <a:endParaRPr lang="en-US" sz="1400" dirty="0" smtClean="0"/>
          </a:p>
          <a:p>
            <a:pPr lvl="1"/>
            <a:endParaRPr lang="en-US" sz="1400" dirty="0" smtClean="0"/>
          </a:p>
          <a:p>
            <a:r>
              <a:rPr lang="en-US" sz="1600" dirty="0" err="1" smtClean="0"/>
              <a:t>Với</a:t>
            </a:r>
            <a:r>
              <a:rPr lang="en-US" sz="1600" dirty="0" smtClean="0"/>
              <a:t> </a:t>
            </a:r>
            <a:r>
              <a:rPr lang="en-US" sz="1600" dirty="0" err="1" smtClean="0"/>
              <a:t>một</a:t>
            </a:r>
            <a:r>
              <a:rPr lang="en-US" sz="1600" dirty="0" smtClean="0"/>
              <a:t> </a:t>
            </a:r>
            <a:r>
              <a:rPr lang="en-US" sz="1600" dirty="0" err="1" smtClean="0"/>
              <a:t>ngưỡng</a:t>
            </a:r>
            <a:r>
              <a:rPr lang="en-US" sz="1600" dirty="0" smtClean="0"/>
              <a:t> </a:t>
            </a:r>
            <a:r>
              <a:rPr lang="en-US" sz="1600" dirty="0" err="1" smtClean="0"/>
              <a:t>IoU</a:t>
            </a:r>
            <a:r>
              <a:rPr lang="en-US" sz="1600" dirty="0" smtClean="0"/>
              <a:t> ta </a:t>
            </a:r>
            <a:r>
              <a:rPr lang="en-US" sz="1600" dirty="0" err="1" smtClean="0"/>
              <a:t>sẽ</a:t>
            </a:r>
            <a:r>
              <a:rPr lang="en-US" sz="1600" dirty="0" smtClean="0"/>
              <a:t> </a:t>
            </a:r>
            <a:r>
              <a:rPr lang="en-US" sz="1600" dirty="0" err="1" smtClean="0"/>
              <a:t>có</a:t>
            </a:r>
            <a:r>
              <a:rPr lang="en-US" sz="1600" dirty="0" smtClean="0"/>
              <a:t> </a:t>
            </a:r>
            <a:r>
              <a:rPr lang="en-US" sz="1600" dirty="0" err="1" smtClean="0"/>
              <a:t>một</a:t>
            </a:r>
            <a:r>
              <a:rPr lang="en-US" sz="1600" dirty="0" smtClean="0"/>
              <a:t> </a:t>
            </a:r>
            <a:r>
              <a:rPr lang="en-US" sz="1600" dirty="0" err="1" smtClean="0"/>
              <a:t>giá</a:t>
            </a:r>
            <a:r>
              <a:rPr lang="en-US" sz="1600" dirty="0" smtClean="0"/>
              <a:t> </a:t>
            </a:r>
            <a:r>
              <a:rPr lang="en-US" sz="1600" dirty="0" err="1" smtClean="0"/>
              <a:t>trị</a:t>
            </a:r>
            <a:r>
              <a:rPr lang="en-US" sz="1600" dirty="0" smtClean="0"/>
              <a:t> AP </a:t>
            </a:r>
            <a:r>
              <a:rPr lang="en-US" sz="1600" dirty="0" err="1" smtClean="0"/>
              <a:t>khác</a:t>
            </a:r>
            <a:r>
              <a:rPr lang="en-US" sz="1600" dirty="0" smtClean="0"/>
              <a:t> </a:t>
            </a:r>
            <a:r>
              <a:rPr lang="en-US" sz="1600" dirty="0" err="1" smtClean="0"/>
              <a:t>nhau</a:t>
            </a:r>
            <a:r>
              <a:rPr lang="en-US" sz="1600" dirty="0" smtClean="0"/>
              <a:t>, </a:t>
            </a:r>
            <a:r>
              <a:rPr lang="en-US" sz="1600" dirty="0" err="1" smtClean="0"/>
              <a:t>IoU</a:t>
            </a:r>
            <a:r>
              <a:rPr lang="en-US" sz="1600" dirty="0" smtClean="0"/>
              <a:t> </a:t>
            </a:r>
            <a:r>
              <a:rPr lang="en-US" sz="1600" dirty="0" err="1" smtClean="0"/>
              <a:t>tỉ</a:t>
            </a:r>
            <a:r>
              <a:rPr lang="en-US" sz="1600" dirty="0" smtClean="0"/>
              <a:t> </a:t>
            </a:r>
            <a:r>
              <a:rPr lang="en-US" sz="1600" dirty="0" err="1" smtClean="0"/>
              <a:t>lệ</a:t>
            </a:r>
            <a:r>
              <a:rPr lang="en-US" sz="1600" dirty="0" smtClean="0"/>
              <a:t> </a:t>
            </a:r>
            <a:r>
              <a:rPr lang="en-US" sz="1600" dirty="0" err="1" smtClean="0"/>
              <a:t>nghịch</a:t>
            </a:r>
            <a:r>
              <a:rPr lang="en-US" sz="1600" dirty="0" smtClean="0"/>
              <a:t> </a:t>
            </a:r>
            <a:r>
              <a:rPr lang="en-US" sz="1600" dirty="0" err="1" smtClean="0"/>
              <a:t>với</a:t>
            </a:r>
            <a:r>
              <a:rPr lang="en-US" sz="1600" dirty="0" smtClean="0"/>
              <a:t> AP</a:t>
            </a:r>
          </a:p>
          <a:p>
            <a:endParaRPr lang="en-US" sz="1600" dirty="0" smtClean="0"/>
          </a:p>
          <a:p>
            <a:r>
              <a:rPr lang="en-US" sz="1600" dirty="0" smtClean="0"/>
              <a:t>AP </a:t>
            </a:r>
            <a:r>
              <a:rPr lang="en-US" sz="1600" dirty="0" err="1" smtClean="0"/>
              <a:t>được</a:t>
            </a:r>
            <a:r>
              <a:rPr lang="en-US" sz="1600" dirty="0" smtClean="0"/>
              <a:t> </a:t>
            </a:r>
            <a:r>
              <a:rPr lang="en-US" sz="1600" dirty="0" err="1" smtClean="0"/>
              <a:t>tính</a:t>
            </a:r>
            <a:r>
              <a:rPr lang="en-US" sz="1600" dirty="0" smtClean="0"/>
              <a:t> </a:t>
            </a:r>
            <a:r>
              <a:rPr lang="en-US" sz="1600" dirty="0" err="1" smtClean="0"/>
              <a:t>riêng</a:t>
            </a:r>
            <a:r>
              <a:rPr lang="en-US" sz="1600" dirty="0" smtClean="0"/>
              <a:t> </a:t>
            </a:r>
            <a:r>
              <a:rPr lang="en-US" sz="1600" dirty="0" err="1" smtClean="0"/>
              <a:t>cho</a:t>
            </a:r>
            <a:r>
              <a:rPr lang="en-US" sz="1600" dirty="0" smtClean="0"/>
              <a:t> </a:t>
            </a:r>
            <a:r>
              <a:rPr lang="en-US" sz="1600" dirty="0" err="1" smtClean="0"/>
              <a:t>từng</a:t>
            </a:r>
            <a:r>
              <a:rPr lang="en-US" sz="1600" dirty="0" smtClean="0"/>
              <a:t> </a:t>
            </a:r>
            <a:r>
              <a:rPr lang="en-US" sz="1600" dirty="0" err="1" smtClean="0"/>
              <a:t>lớp</a:t>
            </a:r>
            <a:r>
              <a:rPr lang="en-US" sz="1600" dirty="0" smtClean="0"/>
              <a:t> </a:t>
            </a:r>
            <a:r>
              <a:rPr lang="en-US" sz="1600" dirty="0" err="1" smtClean="0"/>
              <a:t>vật</a:t>
            </a:r>
            <a:r>
              <a:rPr lang="en-US" sz="1600" dirty="0" smtClean="0"/>
              <a:t> </a:t>
            </a:r>
            <a:r>
              <a:rPr lang="en-US" sz="1600" dirty="0" err="1" smtClean="0"/>
              <a:t>thể</a:t>
            </a:r>
            <a:endParaRPr lang="en-US" sz="1600" dirty="0" smtClean="0"/>
          </a:p>
          <a:p>
            <a:endParaRPr lang="en-US" sz="1600" dirty="0" smtClean="0"/>
          </a:p>
          <a:p>
            <a:r>
              <a:rPr lang="en-US" sz="1600" dirty="0" smtClean="0"/>
              <a:t>Median Average Precision (</a:t>
            </a:r>
            <a:r>
              <a:rPr lang="en-US" sz="1600" dirty="0" err="1" smtClean="0"/>
              <a:t>mAP</a:t>
            </a:r>
            <a:r>
              <a:rPr lang="en-US" sz="1600" dirty="0" smtClean="0"/>
              <a:t>) </a:t>
            </a:r>
            <a:r>
              <a:rPr lang="en-US" sz="1600" dirty="0" err="1" smtClean="0"/>
              <a:t>là</a:t>
            </a:r>
            <a:r>
              <a:rPr lang="en-US" sz="1600" dirty="0" smtClean="0"/>
              <a:t> </a:t>
            </a:r>
            <a:r>
              <a:rPr lang="en-US" sz="1600" dirty="0" err="1" smtClean="0"/>
              <a:t>trung</a:t>
            </a:r>
            <a:r>
              <a:rPr lang="en-US" sz="1600" dirty="0" smtClean="0"/>
              <a:t> </a:t>
            </a:r>
            <a:r>
              <a:rPr lang="en-US" sz="1600" dirty="0" err="1" smtClean="0"/>
              <a:t>bình</a:t>
            </a:r>
            <a:r>
              <a:rPr lang="en-US" sz="1600" dirty="0" smtClean="0"/>
              <a:t> </a:t>
            </a:r>
            <a:r>
              <a:rPr lang="en-US" sz="1600" dirty="0" err="1" smtClean="0"/>
              <a:t>của</a:t>
            </a:r>
            <a:r>
              <a:rPr lang="en-US" sz="1600" dirty="0" smtClean="0"/>
              <a:t> AP </a:t>
            </a:r>
            <a:r>
              <a:rPr lang="en-US" sz="1600" dirty="0" err="1" smtClean="0"/>
              <a:t>cho</a:t>
            </a:r>
            <a:r>
              <a:rPr lang="en-US" sz="1600" dirty="0" smtClean="0"/>
              <a:t> </a:t>
            </a:r>
            <a:r>
              <a:rPr lang="en-US" sz="1600" dirty="0" err="1" smtClean="0"/>
              <a:t>các</a:t>
            </a:r>
            <a:r>
              <a:rPr lang="en-US" sz="1600" dirty="0" smtClean="0"/>
              <a:t> </a:t>
            </a:r>
            <a:r>
              <a:rPr lang="en-US" sz="1600" dirty="0" err="1" smtClean="0"/>
              <a:t>lớp</a:t>
            </a:r>
            <a:r>
              <a:rPr lang="en-US" sz="1600" dirty="0" smtClean="0"/>
              <a:t> </a:t>
            </a:r>
            <a:r>
              <a:rPr lang="en-US" sz="1600" dirty="0" err="1" smtClean="0"/>
              <a:t>vật</a:t>
            </a:r>
            <a:r>
              <a:rPr lang="en-US" sz="1600" dirty="0" smtClean="0"/>
              <a:t> </a:t>
            </a:r>
            <a:r>
              <a:rPr lang="en-US" sz="1600" dirty="0" err="1" smtClean="0"/>
              <a:t>thể</a:t>
            </a:r>
            <a:endParaRPr lang="en-US" sz="1600" dirty="0"/>
          </a:p>
          <a:p>
            <a:pPr marL="114300" indent="0">
              <a:buNone/>
            </a:pPr>
            <a:endParaRPr lang="en-US" sz="1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78089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5824090" cy="3967800"/>
          </a:xfrm>
        </p:spPr>
        <p:txBody>
          <a:bodyPr>
            <a:normAutofit/>
          </a:bodyPr>
          <a:lstStyle/>
          <a:p>
            <a:r>
              <a:rPr lang="en-US" dirty="0"/>
              <a:t>5 </a:t>
            </a:r>
            <a:r>
              <a:rPr lang="en-US" dirty="0" err="1"/>
              <a:t>vật</a:t>
            </a:r>
            <a:r>
              <a:rPr lang="en-US" dirty="0"/>
              <a:t> </a:t>
            </a:r>
            <a:r>
              <a:rPr lang="en-US" dirty="0" err="1" smtClean="0"/>
              <a:t>thể</a:t>
            </a:r>
            <a:r>
              <a:rPr lang="en-US" dirty="0" smtClean="0"/>
              <a:t>, </a:t>
            </a:r>
            <a:r>
              <a:rPr lang="en-US" dirty="0"/>
              <a:t>10 </a:t>
            </a:r>
            <a:r>
              <a:rPr lang="en-US" dirty="0" err="1"/>
              <a:t>bbox</a:t>
            </a:r>
            <a:r>
              <a:rPr lang="en-US" dirty="0"/>
              <a:t> </a:t>
            </a:r>
            <a:r>
              <a:rPr lang="en-US" dirty="0" err="1"/>
              <a:t>đầu</a:t>
            </a:r>
            <a:r>
              <a:rPr lang="en-US" dirty="0"/>
              <a:t> </a:t>
            </a:r>
            <a:r>
              <a:rPr lang="en-US" dirty="0" err="1"/>
              <a:t>ra</a:t>
            </a:r>
            <a:r>
              <a:rPr lang="en-US" dirty="0"/>
              <a:t> </a:t>
            </a:r>
            <a:r>
              <a:rPr lang="en-US" dirty="0" err="1"/>
              <a:t>dự</a:t>
            </a:r>
            <a:r>
              <a:rPr lang="en-US" dirty="0"/>
              <a:t> </a:t>
            </a:r>
            <a:r>
              <a:rPr lang="en-US" dirty="0" err="1"/>
              <a:t>đoán</a:t>
            </a:r>
            <a:endParaRPr lang="en-US" dirty="0" smtClean="0"/>
          </a:p>
          <a:p>
            <a:r>
              <a:rPr lang="en-US" dirty="0" err="1" smtClean="0"/>
              <a:t>Với</a:t>
            </a:r>
            <a:r>
              <a:rPr lang="en-US" dirty="0" smtClean="0"/>
              <a:t> </a:t>
            </a:r>
            <a:r>
              <a:rPr lang="en-US" dirty="0" err="1" smtClean="0"/>
              <a:t>IoU</a:t>
            </a:r>
            <a:r>
              <a:rPr lang="en-US" dirty="0" smtClean="0"/>
              <a:t> </a:t>
            </a:r>
            <a:r>
              <a:rPr lang="en-US" dirty="0" err="1" smtClean="0"/>
              <a:t>ngưỡng</a:t>
            </a:r>
            <a:r>
              <a:rPr lang="en-US" dirty="0" smtClean="0"/>
              <a:t> 0.5:</a:t>
            </a:r>
          </a:p>
          <a:p>
            <a:pPr lvl="1"/>
            <a:r>
              <a:rPr lang="en-US" sz="1200" dirty="0" smtClean="0"/>
              <a:t>5 </a:t>
            </a:r>
            <a:r>
              <a:rPr lang="en-US" sz="1200" dirty="0" err="1" smtClean="0"/>
              <a:t>dự</a:t>
            </a:r>
            <a:r>
              <a:rPr lang="en-US" sz="1200" dirty="0" smtClean="0"/>
              <a:t> </a:t>
            </a:r>
            <a:r>
              <a:rPr lang="en-US" sz="1200" dirty="0" err="1" smtClean="0"/>
              <a:t>đoán</a:t>
            </a:r>
            <a:r>
              <a:rPr lang="en-US" sz="1200" dirty="0" smtClean="0"/>
              <a:t> </a:t>
            </a:r>
            <a:r>
              <a:rPr lang="en-US" sz="1200" dirty="0" err="1" smtClean="0"/>
              <a:t>đúng</a:t>
            </a:r>
            <a:r>
              <a:rPr lang="en-US" sz="1200" dirty="0" smtClean="0"/>
              <a:t> </a:t>
            </a:r>
            <a:r>
              <a:rPr lang="en-US" sz="1200" dirty="0" err="1" smtClean="0"/>
              <a:t>và</a:t>
            </a:r>
            <a:r>
              <a:rPr lang="en-US" sz="1200" dirty="0" smtClean="0"/>
              <a:t> 5 </a:t>
            </a:r>
            <a:r>
              <a:rPr lang="en-US" sz="1200" dirty="0" err="1" smtClean="0"/>
              <a:t>dự</a:t>
            </a:r>
            <a:r>
              <a:rPr lang="en-US" sz="1200" dirty="0" smtClean="0"/>
              <a:t> </a:t>
            </a:r>
            <a:r>
              <a:rPr lang="en-US" sz="1200" dirty="0" err="1" smtClean="0"/>
              <a:t>đoán</a:t>
            </a:r>
            <a:r>
              <a:rPr lang="en-US" sz="1200" dirty="0" smtClean="0"/>
              <a:t> </a:t>
            </a:r>
            <a:r>
              <a:rPr lang="en-US" sz="1200" dirty="0" err="1" smtClean="0"/>
              <a:t>sai</a:t>
            </a:r>
            <a:endParaRPr lang="en-US" sz="1200"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graphicFrame>
        <p:nvGraphicFramePr>
          <p:cNvPr id="2" name="Table 1"/>
          <p:cNvGraphicFramePr>
            <a:graphicFrameLocks noGrp="1"/>
          </p:cNvGraphicFramePr>
          <p:nvPr>
            <p:extLst>
              <p:ext uri="{D42A27DB-BD31-4B8C-83A1-F6EECF244321}">
                <p14:modId xmlns:p14="http://schemas.microsoft.com/office/powerpoint/2010/main" val="1656836549"/>
              </p:ext>
            </p:extLst>
          </p:nvPr>
        </p:nvGraphicFramePr>
        <p:xfrm>
          <a:off x="491531" y="1916501"/>
          <a:ext cx="4489611" cy="2795474"/>
        </p:xfrm>
        <a:graphic>
          <a:graphicData uri="http://schemas.openxmlformats.org/drawingml/2006/table">
            <a:tbl>
              <a:tblPr firstRow="1" bandRow="1">
                <a:tableStyleId>{5C22544A-7EE6-4342-B048-85BDC9FD1C3A}</a:tableStyleId>
              </a:tblPr>
              <a:tblGrid>
                <a:gridCol w="584301">
                  <a:extLst>
                    <a:ext uri="{9D8B030D-6E8A-4147-A177-3AD203B41FA5}">
                      <a16:colId xmlns:a16="http://schemas.microsoft.com/office/drawing/2014/main" val="89455310"/>
                    </a:ext>
                  </a:extLst>
                </a:gridCol>
                <a:gridCol w="574999">
                  <a:extLst>
                    <a:ext uri="{9D8B030D-6E8A-4147-A177-3AD203B41FA5}">
                      <a16:colId xmlns:a16="http://schemas.microsoft.com/office/drawing/2014/main" val="3654280340"/>
                    </a:ext>
                  </a:extLst>
                </a:gridCol>
                <a:gridCol w="671836">
                  <a:extLst>
                    <a:ext uri="{9D8B030D-6E8A-4147-A177-3AD203B41FA5}">
                      <a16:colId xmlns:a16="http://schemas.microsoft.com/office/drawing/2014/main" val="1023260963"/>
                    </a:ext>
                  </a:extLst>
                </a:gridCol>
                <a:gridCol w="893126">
                  <a:extLst>
                    <a:ext uri="{9D8B030D-6E8A-4147-A177-3AD203B41FA5}">
                      <a16:colId xmlns:a16="http://schemas.microsoft.com/office/drawing/2014/main" val="1010070480"/>
                    </a:ext>
                  </a:extLst>
                </a:gridCol>
                <a:gridCol w="971535">
                  <a:extLst>
                    <a:ext uri="{9D8B030D-6E8A-4147-A177-3AD203B41FA5}">
                      <a16:colId xmlns:a16="http://schemas.microsoft.com/office/drawing/2014/main" val="2166538402"/>
                    </a:ext>
                  </a:extLst>
                </a:gridCol>
                <a:gridCol w="793814">
                  <a:extLst>
                    <a:ext uri="{9D8B030D-6E8A-4147-A177-3AD203B41FA5}">
                      <a16:colId xmlns:a16="http://schemas.microsoft.com/office/drawing/2014/main" val="2771336864"/>
                    </a:ext>
                  </a:extLst>
                </a:gridCol>
              </a:tblGrid>
              <a:tr h="255662">
                <a:tc>
                  <a:txBody>
                    <a:bodyPr/>
                    <a:lstStyle/>
                    <a:p>
                      <a:r>
                        <a:rPr lang="en-US" sz="1050" dirty="0" smtClean="0"/>
                        <a:t>Name</a:t>
                      </a:r>
                      <a:endParaRPr lang="en-US" sz="1050" dirty="0"/>
                    </a:p>
                  </a:txBody>
                  <a:tcPr/>
                </a:tc>
                <a:tc>
                  <a:txBody>
                    <a:bodyPr/>
                    <a:lstStyle/>
                    <a:p>
                      <a:r>
                        <a:rPr lang="en-US" sz="1050" dirty="0" smtClean="0"/>
                        <a:t>Score</a:t>
                      </a:r>
                      <a:endParaRPr lang="en-US" sz="1050" dirty="0"/>
                    </a:p>
                  </a:txBody>
                  <a:tcPr/>
                </a:tc>
                <a:tc>
                  <a:txBody>
                    <a:bodyPr/>
                    <a:lstStyle/>
                    <a:p>
                      <a:r>
                        <a:rPr lang="en-US" sz="1050" dirty="0" err="1" smtClean="0"/>
                        <a:t>IoU</a:t>
                      </a:r>
                      <a:endParaRPr lang="en-US" sz="1050" dirty="0"/>
                    </a:p>
                  </a:txBody>
                  <a:tcPr/>
                </a:tc>
                <a:tc>
                  <a:txBody>
                    <a:bodyPr/>
                    <a:lstStyle/>
                    <a:p>
                      <a:r>
                        <a:rPr lang="en-US" sz="1050" dirty="0" smtClean="0"/>
                        <a:t>Correct</a:t>
                      </a:r>
                      <a:endParaRPr lang="en-US" sz="1050" dirty="0"/>
                    </a:p>
                  </a:txBody>
                  <a:tcPr/>
                </a:tc>
                <a:tc>
                  <a:txBody>
                    <a:bodyPr/>
                    <a:lstStyle/>
                    <a:p>
                      <a:r>
                        <a:rPr lang="en-US" sz="1050" dirty="0" smtClean="0"/>
                        <a:t>Precision</a:t>
                      </a:r>
                      <a:endParaRPr lang="en-US" sz="1050" dirty="0"/>
                    </a:p>
                  </a:txBody>
                  <a:tcPr/>
                </a:tc>
                <a:tc>
                  <a:txBody>
                    <a:bodyPr/>
                    <a:lstStyle/>
                    <a:p>
                      <a:r>
                        <a:rPr lang="en-US" sz="1050" dirty="0" smtClean="0"/>
                        <a:t>Recall</a:t>
                      </a:r>
                      <a:endParaRPr lang="en-US" sz="1050" dirty="0"/>
                    </a:p>
                  </a:txBody>
                  <a:tcPr/>
                </a:tc>
                <a:extLst>
                  <a:ext uri="{0D108BD9-81ED-4DB2-BD59-A6C34878D82A}">
                    <a16:rowId xmlns:a16="http://schemas.microsoft.com/office/drawing/2014/main" val="3167236236"/>
                  </a:ext>
                </a:extLst>
              </a:tr>
              <a:tr h="255662">
                <a:tc>
                  <a:txBody>
                    <a:bodyPr/>
                    <a:lstStyle/>
                    <a:p>
                      <a:r>
                        <a:rPr lang="en-US" sz="1050" dirty="0" smtClean="0"/>
                        <a:t>A1</a:t>
                      </a:r>
                      <a:endParaRPr lang="en-US" sz="1050" dirty="0"/>
                    </a:p>
                  </a:txBody>
                  <a:tcPr/>
                </a:tc>
                <a:tc>
                  <a:txBody>
                    <a:bodyPr/>
                    <a:lstStyle/>
                    <a:p>
                      <a:r>
                        <a:rPr lang="en-US" sz="1050" dirty="0" smtClean="0"/>
                        <a:t>0.9</a:t>
                      </a:r>
                      <a:endParaRPr lang="en-US" sz="1050" dirty="0"/>
                    </a:p>
                  </a:txBody>
                  <a:tcPr/>
                </a:tc>
                <a:tc>
                  <a:txBody>
                    <a:bodyPr/>
                    <a:lstStyle/>
                    <a:p>
                      <a:r>
                        <a:rPr lang="en-US" sz="1050" dirty="0" smtClean="0"/>
                        <a:t>0.7</a:t>
                      </a:r>
                      <a:endParaRPr lang="en-US" sz="1050" dirty="0"/>
                    </a:p>
                  </a:txBody>
                  <a:tcPr/>
                </a:tc>
                <a:tc>
                  <a:txBody>
                    <a:bodyPr/>
                    <a:lstStyle/>
                    <a:p>
                      <a:r>
                        <a:rPr lang="en-US" sz="1050" dirty="0" smtClean="0"/>
                        <a:t>Yes</a:t>
                      </a:r>
                      <a:endParaRPr lang="en-US" sz="1050" dirty="0"/>
                    </a:p>
                  </a:txBody>
                  <a:tcPr/>
                </a:tc>
                <a:tc>
                  <a:txBody>
                    <a:bodyPr/>
                    <a:lstStyle/>
                    <a:p>
                      <a:r>
                        <a:rPr lang="en-US" sz="1050" dirty="0" smtClean="0"/>
                        <a:t>1</a:t>
                      </a:r>
                      <a:endParaRPr lang="en-US" sz="1050" dirty="0"/>
                    </a:p>
                  </a:txBody>
                  <a:tcPr/>
                </a:tc>
                <a:tc>
                  <a:txBody>
                    <a:bodyPr/>
                    <a:lstStyle/>
                    <a:p>
                      <a:r>
                        <a:rPr lang="en-US" sz="1050" dirty="0" smtClean="0"/>
                        <a:t>1/5</a:t>
                      </a:r>
                      <a:endParaRPr lang="en-US" sz="1050" dirty="0"/>
                    </a:p>
                  </a:txBody>
                  <a:tcPr/>
                </a:tc>
                <a:extLst>
                  <a:ext uri="{0D108BD9-81ED-4DB2-BD59-A6C34878D82A}">
                    <a16:rowId xmlns:a16="http://schemas.microsoft.com/office/drawing/2014/main" val="672595259"/>
                  </a:ext>
                </a:extLst>
              </a:tr>
              <a:tr h="255662">
                <a:tc>
                  <a:txBody>
                    <a:bodyPr/>
                    <a:lstStyle/>
                    <a:p>
                      <a:r>
                        <a:rPr lang="en-US" sz="1050" dirty="0" smtClean="0"/>
                        <a:t>A2</a:t>
                      </a:r>
                      <a:endParaRPr lang="en-US" sz="1050" dirty="0"/>
                    </a:p>
                  </a:txBody>
                  <a:tcPr/>
                </a:tc>
                <a:tc>
                  <a:txBody>
                    <a:bodyPr/>
                    <a:lstStyle/>
                    <a:p>
                      <a:r>
                        <a:rPr lang="en-US" sz="1050" dirty="0" smtClean="0"/>
                        <a:t>0.8</a:t>
                      </a:r>
                      <a:endParaRPr lang="en-US" sz="1050" dirty="0"/>
                    </a:p>
                  </a:txBody>
                  <a:tcPr/>
                </a:tc>
                <a:tc>
                  <a:txBody>
                    <a:bodyPr/>
                    <a:lstStyle/>
                    <a:p>
                      <a:r>
                        <a:rPr lang="en-US" sz="1050" dirty="0" smtClean="0"/>
                        <a:t>0.8</a:t>
                      </a:r>
                      <a:endParaRPr lang="en-US" sz="1050" dirty="0"/>
                    </a:p>
                  </a:txBody>
                  <a:tcPr/>
                </a:tc>
                <a:tc>
                  <a:txBody>
                    <a:bodyPr/>
                    <a:lstStyle/>
                    <a:p>
                      <a:r>
                        <a:rPr lang="en-US" sz="1050" dirty="0" smtClean="0"/>
                        <a:t>Yes</a:t>
                      </a:r>
                      <a:endParaRPr lang="en-US" sz="1050" dirty="0"/>
                    </a:p>
                  </a:txBody>
                  <a:tcPr/>
                </a:tc>
                <a:tc>
                  <a:txBody>
                    <a:bodyPr/>
                    <a:lstStyle/>
                    <a:p>
                      <a:r>
                        <a:rPr lang="en-US" sz="1050" dirty="0" smtClean="0"/>
                        <a:t>1</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870809482"/>
                  </a:ext>
                </a:extLst>
              </a:tr>
              <a:tr h="255662">
                <a:tc>
                  <a:txBody>
                    <a:bodyPr/>
                    <a:lstStyle/>
                    <a:p>
                      <a:r>
                        <a:rPr lang="en-US" sz="1050" dirty="0" smtClean="0"/>
                        <a:t>A3</a:t>
                      </a:r>
                      <a:endParaRPr lang="en-US" sz="1050" dirty="0"/>
                    </a:p>
                  </a:txBody>
                  <a:tcPr/>
                </a:tc>
                <a:tc>
                  <a:txBody>
                    <a:bodyPr/>
                    <a:lstStyle/>
                    <a:p>
                      <a:r>
                        <a:rPr lang="en-US" sz="1050" dirty="0" smtClean="0"/>
                        <a:t>0.7</a:t>
                      </a:r>
                      <a:endParaRPr lang="en-US" sz="1050" dirty="0"/>
                    </a:p>
                  </a:txBody>
                  <a:tcPr/>
                </a:tc>
                <a:tc>
                  <a:txBody>
                    <a:bodyPr/>
                    <a:lstStyle/>
                    <a:p>
                      <a:r>
                        <a:rPr lang="en-US" sz="1050" dirty="0" smtClean="0"/>
                        <a:t>0.4</a:t>
                      </a:r>
                      <a:endParaRPr lang="en-US" sz="1050" dirty="0"/>
                    </a:p>
                  </a:txBody>
                  <a:tcPr/>
                </a:tc>
                <a:tc>
                  <a:txBody>
                    <a:bodyPr/>
                    <a:lstStyle/>
                    <a:p>
                      <a:r>
                        <a:rPr lang="en-US" sz="1050" dirty="0" smtClean="0"/>
                        <a:t>No</a:t>
                      </a:r>
                      <a:endParaRPr lang="en-US" sz="1050" dirty="0"/>
                    </a:p>
                  </a:txBody>
                  <a:tcPr/>
                </a:tc>
                <a:tc>
                  <a:txBody>
                    <a:bodyPr/>
                    <a:lstStyle/>
                    <a:p>
                      <a:r>
                        <a:rPr lang="en-US" sz="1050" dirty="0" smtClean="0"/>
                        <a:t>2/3</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185038951"/>
                  </a:ext>
                </a:extLst>
              </a:tr>
              <a:tr h="255662">
                <a:tc>
                  <a:txBody>
                    <a:bodyPr/>
                    <a:lstStyle/>
                    <a:p>
                      <a:r>
                        <a:rPr lang="en-US" sz="1050" dirty="0" smtClean="0"/>
                        <a:t>A4</a:t>
                      </a:r>
                      <a:endParaRPr lang="en-US" sz="1050" dirty="0"/>
                    </a:p>
                  </a:txBody>
                  <a:tcPr/>
                </a:tc>
                <a:tc>
                  <a:txBody>
                    <a:bodyPr/>
                    <a:lstStyle/>
                    <a:p>
                      <a:r>
                        <a:rPr lang="en-US" sz="1050" dirty="0" smtClean="0"/>
                        <a:t>0.6</a:t>
                      </a:r>
                      <a:endParaRPr lang="en-US" sz="1050" dirty="0"/>
                    </a:p>
                  </a:txBody>
                  <a:tcPr/>
                </a:tc>
                <a:tc>
                  <a:txBody>
                    <a:bodyPr/>
                    <a:lstStyle/>
                    <a:p>
                      <a:r>
                        <a:rPr lang="en-US" sz="1050" dirty="0" smtClean="0"/>
                        <a:t>0.2</a:t>
                      </a:r>
                      <a:endParaRPr lang="en-US" sz="1050" dirty="0"/>
                    </a:p>
                  </a:txBody>
                  <a:tcPr/>
                </a:tc>
                <a:tc>
                  <a:txBody>
                    <a:bodyPr/>
                    <a:lstStyle/>
                    <a:p>
                      <a:r>
                        <a:rPr lang="en-US" sz="1050" dirty="0" smtClean="0"/>
                        <a:t>No</a:t>
                      </a:r>
                      <a:endParaRPr lang="en-US" sz="1050" dirty="0"/>
                    </a:p>
                  </a:txBody>
                  <a:tcPr/>
                </a:tc>
                <a:tc>
                  <a:txBody>
                    <a:bodyPr/>
                    <a:lstStyle/>
                    <a:p>
                      <a:r>
                        <a:rPr lang="en-US" sz="1050" dirty="0" smtClean="0"/>
                        <a:t>2/4</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2637083870"/>
                  </a:ext>
                </a:extLst>
              </a:tr>
              <a:tr h="255662">
                <a:tc>
                  <a:txBody>
                    <a:bodyPr/>
                    <a:lstStyle/>
                    <a:p>
                      <a:r>
                        <a:rPr lang="en-US" sz="1050" dirty="0" smtClean="0"/>
                        <a:t>A5</a:t>
                      </a:r>
                      <a:endParaRPr lang="en-US" sz="1050" dirty="0"/>
                    </a:p>
                  </a:txBody>
                  <a:tcPr/>
                </a:tc>
                <a:tc>
                  <a:txBody>
                    <a:bodyPr/>
                    <a:lstStyle/>
                    <a:p>
                      <a:r>
                        <a:rPr lang="en-US" sz="1050" dirty="0" smtClean="0"/>
                        <a:t>0.5</a:t>
                      </a:r>
                      <a:endParaRPr lang="en-US" sz="1050" dirty="0"/>
                    </a:p>
                  </a:txBody>
                  <a:tcPr/>
                </a:tc>
                <a:tc>
                  <a:txBody>
                    <a:bodyPr/>
                    <a:lstStyle/>
                    <a:p>
                      <a:r>
                        <a:rPr lang="en-US" sz="1050" dirty="0" smtClean="0"/>
                        <a:t>0.3</a:t>
                      </a:r>
                      <a:endParaRPr lang="en-US" sz="1050" dirty="0"/>
                    </a:p>
                  </a:txBody>
                  <a:tcPr/>
                </a:tc>
                <a:tc>
                  <a:txBody>
                    <a:bodyPr/>
                    <a:lstStyle/>
                    <a:p>
                      <a:r>
                        <a:rPr lang="en-US" sz="1050" dirty="0" smtClean="0"/>
                        <a:t>No</a:t>
                      </a:r>
                      <a:endParaRPr lang="en-US" sz="1050" dirty="0"/>
                    </a:p>
                  </a:txBody>
                  <a:tcPr/>
                </a:tc>
                <a:tc>
                  <a:txBody>
                    <a:bodyPr/>
                    <a:lstStyle/>
                    <a:p>
                      <a:r>
                        <a:rPr lang="en-US" sz="1050" dirty="0" smtClean="0"/>
                        <a:t>2/5</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076691516"/>
                  </a:ext>
                </a:extLst>
              </a:tr>
              <a:tr h="255662">
                <a:tc>
                  <a:txBody>
                    <a:bodyPr/>
                    <a:lstStyle/>
                    <a:p>
                      <a:r>
                        <a:rPr lang="en-US" sz="1050" dirty="0" smtClean="0"/>
                        <a:t>A6</a:t>
                      </a:r>
                      <a:endParaRPr lang="en-US" sz="1050" dirty="0"/>
                    </a:p>
                  </a:txBody>
                  <a:tcPr/>
                </a:tc>
                <a:tc>
                  <a:txBody>
                    <a:bodyPr/>
                    <a:lstStyle/>
                    <a:p>
                      <a:r>
                        <a:rPr lang="en-US" sz="1050" dirty="0" smtClean="0"/>
                        <a:t>0.4</a:t>
                      </a:r>
                      <a:endParaRPr lang="en-US" sz="1050" dirty="0"/>
                    </a:p>
                  </a:txBody>
                  <a:tcPr/>
                </a:tc>
                <a:tc>
                  <a:txBody>
                    <a:bodyPr/>
                    <a:lstStyle/>
                    <a:p>
                      <a:r>
                        <a:rPr lang="en-US" sz="1050" dirty="0" smtClean="0"/>
                        <a:t>0.6</a:t>
                      </a:r>
                      <a:endParaRPr lang="en-US" sz="1050" dirty="0"/>
                    </a:p>
                  </a:txBody>
                  <a:tcPr/>
                </a:tc>
                <a:tc>
                  <a:txBody>
                    <a:bodyPr/>
                    <a:lstStyle/>
                    <a:p>
                      <a:r>
                        <a:rPr lang="en-US" sz="1050" dirty="0" smtClean="0"/>
                        <a:t>Yes</a:t>
                      </a:r>
                      <a:endParaRPr lang="en-US" sz="1050" dirty="0"/>
                    </a:p>
                  </a:txBody>
                  <a:tcPr/>
                </a:tc>
                <a:tc>
                  <a:txBody>
                    <a:bodyPr/>
                    <a:lstStyle/>
                    <a:p>
                      <a:r>
                        <a:rPr lang="en-US" sz="1050" dirty="0" smtClean="0"/>
                        <a:t>3/6</a:t>
                      </a:r>
                      <a:endParaRPr lang="en-US" sz="1050" dirty="0"/>
                    </a:p>
                  </a:txBody>
                  <a:tcPr/>
                </a:tc>
                <a:tc>
                  <a:txBody>
                    <a:bodyPr/>
                    <a:lstStyle/>
                    <a:p>
                      <a:r>
                        <a:rPr lang="en-US" sz="1050" dirty="0" smtClean="0"/>
                        <a:t>3/5</a:t>
                      </a:r>
                      <a:endParaRPr lang="en-US" sz="1050" dirty="0"/>
                    </a:p>
                  </a:txBody>
                  <a:tcPr/>
                </a:tc>
                <a:extLst>
                  <a:ext uri="{0D108BD9-81ED-4DB2-BD59-A6C34878D82A}">
                    <a16:rowId xmlns:a16="http://schemas.microsoft.com/office/drawing/2014/main" val="2240675161"/>
                  </a:ext>
                </a:extLst>
              </a:tr>
              <a:tr h="128957">
                <a:tc>
                  <a:txBody>
                    <a:bodyPr/>
                    <a:lstStyle/>
                    <a:p>
                      <a:r>
                        <a:rPr lang="en-US" sz="1050" dirty="0" smtClean="0"/>
                        <a:t>A7</a:t>
                      </a:r>
                      <a:endParaRPr lang="en-US" sz="1050" dirty="0"/>
                    </a:p>
                  </a:txBody>
                  <a:tcPr/>
                </a:tc>
                <a:tc>
                  <a:txBody>
                    <a:bodyPr/>
                    <a:lstStyle/>
                    <a:p>
                      <a:r>
                        <a:rPr lang="en-US" sz="1050" dirty="0" smtClean="0"/>
                        <a:t>0.3</a:t>
                      </a:r>
                      <a:endParaRPr lang="en-US" sz="1050" dirty="0"/>
                    </a:p>
                  </a:txBody>
                  <a:tcPr/>
                </a:tc>
                <a:tc>
                  <a:txBody>
                    <a:bodyPr/>
                    <a:lstStyle/>
                    <a:p>
                      <a:r>
                        <a:rPr lang="en-US" sz="1050" dirty="0" smtClean="0"/>
                        <a:t>0.55</a:t>
                      </a:r>
                      <a:endParaRPr lang="en-US" sz="1050" dirty="0"/>
                    </a:p>
                  </a:txBody>
                  <a:tcPr/>
                </a:tc>
                <a:tc>
                  <a:txBody>
                    <a:bodyPr/>
                    <a:lstStyle/>
                    <a:p>
                      <a:r>
                        <a:rPr lang="en-US" sz="1050" dirty="0" smtClean="0"/>
                        <a:t>Yes</a:t>
                      </a:r>
                      <a:endParaRPr lang="en-US" sz="1050" dirty="0"/>
                    </a:p>
                  </a:txBody>
                  <a:tcPr/>
                </a:tc>
                <a:tc>
                  <a:txBody>
                    <a:bodyPr/>
                    <a:lstStyle/>
                    <a:p>
                      <a:r>
                        <a:rPr lang="en-US" sz="1050" dirty="0" smtClean="0"/>
                        <a:t>4/7</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40359694"/>
                  </a:ext>
                </a:extLst>
              </a:tr>
              <a:tr h="128957">
                <a:tc>
                  <a:txBody>
                    <a:bodyPr/>
                    <a:lstStyle/>
                    <a:p>
                      <a:r>
                        <a:rPr lang="en-US" sz="1050" dirty="0" smtClean="0"/>
                        <a:t>A8</a:t>
                      </a:r>
                      <a:endParaRPr lang="en-US" sz="1050" dirty="0"/>
                    </a:p>
                  </a:txBody>
                  <a:tcPr/>
                </a:tc>
                <a:tc>
                  <a:txBody>
                    <a:bodyPr/>
                    <a:lstStyle/>
                    <a:p>
                      <a:r>
                        <a:rPr lang="en-US" sz="1050" dirty="0" smtClean="0"/>
                        <a:t>0.2</a:t>
                      </a:r>
                      <a:endParaRPr lang="en-US" sz="1050" dirty="0"/>
                    </a:p>
                  </a:txBody>
                  <a:tcPr/>
                </a:tc>
                <a:tc>
                  <a:txBody>
                    <a:bodyPr/>
                    <a:lstStyle/>
                    <a:p>
                      <a:r>
                        <a:rPr lang="en-US" sz="1050" dirty="0" smtClean="0"/>
                        <a:t>0.44</a:t>
                      </a:r>
                      <a:endParaRPr lang="en-US" sz="1050" dirty="0"/>
                    </a:p>
                  </a:txBody>
                  <a:tcPr/>
                </a:tc>
                <a:tc>
                  <a:txBody>
                    <a:bodyPr/>
                    <a:lstStyle/>
                    <a:p>
                      <a:r>
                        <a:rPr lang="en-US" sz="1050" dirty="0" smtClean="0"/>
                        <a:t>No</a:t>
                      </a:r>
                      <a:endParaRPr lang="en-US" sz="1050" dirty="0"/>
                    </a:p>
                  </a:txBody>
                  <a:tcPr/>
                </a:tc>
                <a:tc>
                  <a:txBody>
                    <a:bodyPr/>
                    <a:lstStyle/>
                    <a:p>
                      <a:r>
                        <a:rPr lang="en-US" sz="1050" dirty="0" smtClean="0"/>
                        <a:t>4/8</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335456683"/>
                  </a:ext>
                </a:extLst>
              </a:tr>
              <a:tr h="128957">
                <a:tc>
                  <a:txBody>
                    <a:bodyPr/>
                    <a:lstStyle/>
                    <a:p>
                      <a:r>
                        <a:rPr lang="en-US" sz="1050" dirty="0" smtClean="0"/>
                        <a:t>A9</a:t>
                      </a:r>
                      <a:endParaRPr lang="en-US" sz="1050" dirty="0"/>
                    </a:p>
                  </a:txBody>
                  <a:tcPr/>
                </a:tc>
                <a:tc>
                  <a:txBody>
                    <a:bodyPr/>
                    <a:lstStyle/>
                    <a:p>
                      <a:r>
                        <a:rPr lang="en-US" sz="1050" dirty="0" smtClean="0"/>
                        <a:t>0.16</a:t>
                      </a:r>
                      <a:endParaRPr lang="en-US" sz="1050" dirty="0"/>
                    </a:p>
                  </a:txBody>
                  <a:tcPr/>
                </a:tc>
                <a:tc>
                  <a:txBody>
                    <a:bodyPr/>
                    <a:lstStyle/>
                    <a:p>
                      <a:r>
                        <a:rPr lang="en-US" sz="1050" dirty="0" smtClean="0"/>
                        <a:t>0.3</a:t>
                      </a:r>
                      <a:endParaRPr lang="en-US" sz="1050" dirty="0"/>
                    </a:p>
                  </a:txBody>
                  <a:tcPr/>
                </a:tc>
                <a:tc>
                  <a:txBody>
                    <a:bodyPr/>
                    <a:lstStyle/>
                    <a:p>
                      <a:r>
                        <a:rPr lang="en-US" sz="1050" dirty="0" smtClean="0"/>
                        <a:t>No</a:t>
                      </a:r>
                      <a:endParaRPr lang="en-US" sz="1050" dirty="0"/>
                    </a:p>
                  </a:txBody>
                  <a:tcPr/>
                </a:tc>
                <a:tc>
                  <a:txBody>
                    <a:bodyPr/>
                    <a:lstStyle/>
                    <a:p>
                      <a:r>
                        <a:rPr lang="en-US" sz="1050" dirty="0" smtClean="0"/>
                        <a:t>4/9</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910211491"/>
                  </a:ext>
                </a:extLst>
              </a:tr>
              <a:tr h="128957">
                <a:tc>
                  <a:txBody>
                    <a:bodyPr/>
                    <a:lstStyle/>
                    <a:p>
                      <a:r>
                        <a:rPr lang="en-US" sz="1050" dirty="0" smtClean="0"/>
                        <a:t>A10</a:t>
                      </a:r>
                      <a:endParaRPr lang="en-US" sz="1050" dirty="0"/>
                    </a:p>
                  </a:txBody>
                  <a:tcPr/>
                </a:tc>
                <a:tc>
                  <a:txBody>
                    <a:bodyPr/>
                    <a:lstStyle/>
                    <a:p>
                      <a:r>
                        <a:rPr lang="en-US" sz="1050" dirty="0" smtClean="0"/>
                        <a:t>0.1</a:t>
                      </a:r>
                      <a:endParaRPr lang="en-US" sz="1050" dirty="0"/>
                    </a:p>
                  </a:txBody>
                  <a:tcPr/>
                </a:tc>
                <a:tc>
                  <a:txBody>
                    <a:bodyPr/>
                    <a:lstStyle/>
                    <a:p>
                      <a:r>
                        <a:rPr lang="en-US" sz="1050" dirty="0" smtClean="0"/>
                        <a:t>0.7</a:t>
                      </a:r>
                      <a:endParaRPr lang="en-US" sz="1050" dirty="0"/>
                    </a:p>
                  </a:txBody>
                  <a:tcPr/>
                </a:tc>
                <a:tc>
                  <a:txBody>
                    <a:bodyPr/>
                    <a:lstStyle/>
                    <a:p>
                      <a:r>
                        <a:rPr lang="en-US" sz="1050" dirty="0" smtClean="0"/>
                        <a:t>Yes</a:t>
                      </a:r>
                      <a:endParaRPr lang="en-US" sz="1050" dirty="0"/>
                    </a:p>
                  </a:txBody>
                  <a:tcPr/>
                </a:tc>
                <a:tc>
                  <a:txBody>
                    <a:bodyPr/>
                    <a:lstStyle/>
                    <a:p>
                      <a:r>
                        <a:rPr lang="en-US" sz="1050" dirty="0" smtClean="0"/>
                        <a:t>5/10</a:t>
                      </a:r>
                      <a:endParaRPr lang="en-US" sz="1050" dirty="0"/>
                    </a:p>
                  </a:txBody>
                  <a:tcPr/>
                </a:tc>
                <a:tc>
                  <a:txBody>
                    <a:bodyPr/>
                    <a:lstStyle/>
                    <a:p>
                      <a:r>
                        <a:rPr lang="en-US" sz="1050" dirty="0" smtClean="0"/>
                        <a:t>5/5</a:t>
                      </a:r>
                      <a:endParaRPr lang="en-US" sz="1050" dirty="0"/>
                    </a:p>
                  </a:txBody>
                  <a:tcPr/>
                </a:tc>
                <a:extLst>
                  <a:ext uri="{0D108BD9-81ED-4DB2-BD59-A6C34878D82A}">
                    <a16:rowId xmlns:a16="http://schemas.microsoft.com/office/drawing/2014/main" val="200131814"/>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267" y="693669"/>
            <a:ext cx="3170393" cy="214768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539" y="2955910"/>
            <a:ext cx="1803102" cy="1803102"/>
          </a:xfrm>
          <a:prstGeom prst="rect">
            <a:avLst/>
          </a:prstGeom>
        </p:spPr>
      </p:pic>
    </p:spTree>
    <p:extLst>
      <p:ext uri="{BB962C8B-B14F-4D97-AF65-F5344CB8AC3E}">
        <p14:creationId xmlns:p14="http://schemas.microsoft.com/office/powerpoint/2010/main" val="2637351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4346164" cy="3967800"/>
          </a:xfrm>
        </p:spPr>
        <p:txBody>
          <a:bodyPr/>
          <a:lstStyle/>
          <a:p>
            <a:r>
              <a:rPr lang="en-US" dirty="0" err="1" smtClean="0"/>
              <a:t>Đồ</a:t>
            </a:r>
            <a:r>
              <a:rPr lang="en-US" dirty="0" smtClean="0"/>
              <a:t> </a:t>
            </a:r>
            <a:r>
              <a:rPr lang="en-US" dirty="0" err="1" smtClean="0"/>
              <a:t>thị</a:t>
            </a:r>
            <a:r>
              <a:rPr lang="en-US" dirty="0" smtClean="0"/>
              <a:t> precision recall</a:t>
            </a:r>
          </a:p>
          <a:p>
            <a:endParaRPr lang="en-US" dirty="0"/>
          </a:p>
          <a:p>
            <a:endParaRPr lang="en-US" dirty="0" smtClean="0"/>
          </a:p>
          <a:p>
            <a:endParaRPr lang="en-US" dirty="0"/>
          </a:p>
          <a:p>
            <a:endParaRPr lang="en-US" dirty="0" smtClean="0"/>
          </a:p>
          <a:p>
            <a:endParaRPr lang="en-US" dirty="0"/>
          </a:p>
          <a:p>
            <a:r>
              <a:rPr lang="en-US" dirty="0" err="1" smtClean="0"/>
              <a:t>Đồ</a:t>
            </a:r>
            <a:r>
              <a:rPr lang="en-US" dirty="0" smtClean="0"/>
              <a:t> </a:t>
            </a:r>
            <a:r>
              <a:rPr lang="en-US" dirty="0" err="1" smtClean="0"/>
              <a:t>thị</a:t>
            </a:r>
            <a:r>
              <a:rPr lang="en-US" dirty="0" smtClean="0"/>
              <a:t> precision recall </a:t>
            </a:r>
            <a:r>
              <a:rPr lang="en-US" dirty="0" err="1" smtClean="0"/>
              <a:t>làm</a:t>
            </a:r>
            <a:r>
              <a:rPr lang="en-US" dirty="0" smtClean="0"/>
              <a:t> </a:t>
            </a:r>
            <a:r>
              <a:rPr lang="en-US" dirty="0" err="1" smtClean="0"/>
              <a:t>tròn</a:t>
            </a:r>
            <a:endParaRPr lang="en-US" dirty="0" smtClean="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4098" name="Picture 2" descr="https://miro.medium.com/max/1400/1*VenTq4IgxjmIpOXWdFb-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098" y="789012"/>
            <a:ext cx="3584057" cy="17766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1400/1*zqTL1KW1gwzion9jY8SjH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098" y="2660556"/>
            <a:ext cx="4000500" cy="186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943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4346164" cy="3967800"/>
              </a:xfrm>
            </p:spPr>
            <p:txBody>
              <a:bodyPr>
                <a:normAutofit fontScale="92500"/>
              </a:bodyPr>
              <a:lstStyle/>
              <a:p>
                <a:r>
                  <a:rPr lang="en-US" sz="1600" dirty="0" smtClean="0"/>
                  <a:t>Công </a:t>
                </a:r>
                <a:r>
                  <a:rPr lang="en-US" sz="1600" dirty="0" err="1" smtClean="0"/>
                  <a:t>thức</a:t>
                </a:r>
                <a:r>
                  <a:rPr lang="en-US" sz="1600" dirty="0" smtClean="0"/>
                  <a:t> </a:t>
                </a:r>
                <a:r>
                  <a:rPr lang="en-US" sz="1600" dirty="0" err="1" smtClean="0"/>
                  <a:t>tính</a:t>
                </a:r>
                <a:r>
                  <a:rPr lang="en-US" sz="1600" dirty="0" smtClean="0"/>
                  <a:t> AP:</a:t>
                </a:r>
              </a:p>
              <a:p>
                <a:pPr marL="11430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𝐴𝑃</m:t>
                      </m:r>
                      <m:r>
                        <a:rPr lang="en-US" sz="1600" b="0" i="1" smtClean="0">
                          <a:latin typeface="Cambria Math" panose="02040503050406030204" pitchFamily="18" charset="0"/>
                        </a:rPr>
                        <m:t>=</m:t>
                      </m:r>
                      <m:nary>
                        <m:naryPr>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0</m:t>
                          </m:r>
                        </m:sub>
                        <m:sup>
                          <m:r>
                            <a:rPr lang="en-US" sz="1600" b="0" i="1" smtClean="0">
                              <a:latin typeface="Cambria Math" panose="02040503050406030204" pitchFamily="18" charset="0"/>
                            </a:rPr>
                            <m:t>1</m:t>
                          </m:r>
                        </m:sup>
                        <m:e>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e>
                          </m:d>
                          <m:r>
                            <a:rPr lang="en-US" sz="1600" b="0" i="1" smtClean="0">
                              <a:latin typeface="Cambria Math" panose="02040503050406030204" pitchFamily="18" charset="0"/>
                            </a:rPr>
                            <m:t>𝑑𝑟</m:t>
                          </m:r>
                        </m:e>
                      </m:nary>
                    </m:oMath>
                  </m:oMathPara>
                </a14:m>
                <a:endParaRPr lang="en-US" sz="1600" dirty="0" smtClean="0"/>
              </a:p>
              <a:p>
                <a:endParaRPr lang="en-US" sz="1600" dirty="0" smtClean="0"/>
              </a:p>
              <a:p>
                <a:r>
                  <a:rPr lang="en-US" sz="1600" dirty="0" err="1" smtClean="0"/>
                  <a:t>Với</a:t>
                </a:r>
                <a:r>
                  <a:rPr lang="en-US" sz="1600" dirty="0" smtClean="0"/>
                  <a:t> </a:t>
                </a:r>
                <a:r>
                  <a:rPr lang="en-US" sz="1600" dirty="0" err="1" smtClean="0"/>
                  <a:t>hàm</a:t>
                </a:r>
                <a:r>
                  <a:rPr lang="en-US" sz="1600" dirty="0" smtClean="0"/>
                  <a:t> p </a:t>
                </a:r>
                <a:r>
                  <a:rPr lang="en-US" sz="1600" dirty="0" err="1" smtClean="0"/>
                  <a:t>khi</a:t>
                </a:r>
                <a:r>
                  <a:rPr lang="en-US" sz="1600" dirty="0" smtClean="0"/>
                  <a:t> </a:t>
                </a:r>
                <a:r>
                  <a:rPr lang="en-US" sz="1600" dirty="0" err="1" smtClean="0"/>
                  <a:t>đường</a:t>
                </a:r>
                <a:r>
                  <a:rPr lang="en-US" sz="1600" dirty="0" smtClean="0"/>
                  <a:t> AP </a:t>
                </a:r>
                <a:r>
                  <a:rPr lang="en-US" sz="1600" dirty="0" err="1" smtClean="0"/>
                  <a:t>được</a:t>
                </a:r>
                <a:r>
                  <a:rPr lang="en-US" sz="1600" dirty="0" smtClean="0"/>
                  <a:t> </a:t>
                </a:r>
                <a:r>
                  <a:rPr lang="en-US" sz="1600" dirty="0" err="1" smtClean="0"/>
                  <a:t>làm</a:t>
                </a:r>
                <a:r>
                  <a:rPr lang="en-US" sz="1600" dirty="0" smtClean="0"/>
                  <a:t> </a:t>
                </a:r>
                <a:r>
                  <a:rPr lang="en-US" sz="1600" dirty="0" err="1" smtClean="0"/>
                  <a:t>tròn</a:t>
                </a:r>
                <a:r>
                  <a:rPr lang="en-US" sz="1600"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𝑖𝑛𝑡𝑒𝑟𝑛</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m:t>
                              </m:r>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r>
                            <a:rPr lang="en-US" sz="1600" b="0" i="1" smtClean="0">
                              <a:latin typeface="Cambria Math" panose="02040503050406030204" pitchFamily="18" charset="0"/>
                            </a:rPr>
                            <m:t>)</m:t>
                          </m:r>
                        </m:e>
                      </m:func>
                    </m:oMath>
                  </m:oMathPara>
                </a14:m>
                <a:endParaRPr lang="en-US" sz="1600" dirty="0" smtClean="0"/>
              </a:p>
              <a:p>
                <a:endParaRPr lang="en-US" sz="1600" dirty="0" smtClean="0"/>
              </a:p>
              <a:p>
                <a:r>
                  <a:rPr lang="en-US" sz="1600" dirty="0" err="1" smtClean="0"/>
                  <a:t>Trong</a:t>
                </a:r>
                <a:r>
                  <a:rPr lang="en-US" sz="1600" dirty="0" smtClean="0"/>
                  <a:t> </a:t>
                </a:r>
                <a:r>
                  <a:rPr lang="en-US" sz="1600" dirty="0" err="1" smtClean="0"/>
                  <a:t>ví</a:t>
                </a:r>
                <a:r>
                  <a:rPr lang="en-US" sz="1600" dirty="0" smtClean="0"/>
                  <a:t> </a:t>
                </a:r>
                <a:r>
                  <a:rPr lang="en-US" sz="1600" dirty="0" err="1" smtClean="0"/>
                  <a:t>dụ</a:t>
                </a:r>
                <a:r>
                  <a:rPr lang="en-US" sz="1600" dirty="0" smtClean="0"/>
                  <a:t> </a:t>
                </a:r>
                <a:r>
                  <a:rPr lang="en-US" sz="1600" dirty="0" err="1" smtClean="0"/>
                  <a:t>trên</a:t>
                </a:r>
                <a:r>
                  <a:rPr lang="en-US" sz="1600" dirty="0" smtClean="0"/>
                  <a:t>:</a:t>
                </a:r>
              </a:p>
              <a:p>
                <a:pPr marL="11430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𝐴𝑃</m:t>
                      </m:r>
                      <m:r>
                        <a:rPr lang="en-US" sz="1600" b="0" i="1" smtClean="0">
                          <a:latin typeface="Cambria Math" panose="02040503050406030204" pitchFamily="18" charset="0"/>
                        </a:rPr>
                        <m:t>=0.4∗1+0.4∗0.57+0.2∗0.5=0.728</m:t>
                      </m:r>
                    </m:oMath>
                  </m:oMathPara>
                </a14:m>
                <a:endParaRPr lang="en-US" sz="1600" dirty="0" smtClean="0"/>
              </a:p>
              <a:p>
                <a:pPr marL="114300" indent="0">
                  <a:buNone/>
                </a:pPr>
                <a:endParaRPr lang="en-US" sz="1600" dirty="0"/>
              </a:p>
              <a:p>
                <a:r>
                  <a:rPr lang="en-US" sz="1600" dirty="0" err="1" smtClean="0"/>
                  <a:t>Các</a:t>
                </a:r>
                <a:r>
                  <a:rPr lang="en-US" sz="1600" dirty="0" smtClean="0"/>
                  <a:t> </a:t>
                </a:r>
                <a:r>
                  <a:rPr lang="en-US" sz="1600" dirty="0" err="1" smtClean="0"/>
                  <a:t>ký</a:t>
                </a:r>
                <a:r>
                  <a:rPr lang="en-US" sz="1600" dirty="0" smtClean="0"/>
                  <a:t> </a:t>
                </a:r>
                <a:r>
                  <a:rPr lang="en-US" sz="1600" dirty="0" err="1" smtClean="0"/>
                  <a:t>hiệu</a:t>
                </a:r>
                <a:r>
                  <a:rPr lang="en-US" sz="1600" dirty="0" smtClean="0"/>
                  <a:t> </a:t>
                </a:r>
                <a:r>
                  <a:rPr lang="en-US" sz="1600" dirty="0" err="1" smtClean="0"/>
                  <a:t>khác</a:t>
                </a:r>
                <a:r>
                  <a:rPr lang="en-US" sz="1600" dirty="0" smtClean="0"/>
                  <a:t>:</a:t>
                </a:r>
              </a:p>
              <a:p>
                <a:pPr lvl="1"/>
                <a:r>
                  <a:rPr lang="en-US" sz="1400" dirty="0" smtClean="0"/>
                  <a:t>AP[.5:.95]: </a:t>
                </a:r>
                <a:r>
                  <a:rPr lang="en-US" sz="1400" dirty="0" err="1" smtClean="0"/>
                  <a:t>trung</a:t>
                </a:r>
                <a:r>
                  <a:rPr lang="en-US" sz="1400" dirty="0" smtClean="0"/>
                  <a:t> </a:t>
                </a:r>
                <a:r>
                  <a:rPr lang="en-US" sz="1400" dirty="0" err="1" smtClean="0"/>
                  <a:t>bình</a:t>
                </a:r>
                <a:r>
                  <a:rPr lang="en-US" sz="1400" dirty="0" smtClean="0"/>
                  <a:t> </a:t>
                </a:r>
                <a:r>
                  <a:rPr lang="en-US" sz="1400" dirty="0" err="1" smtClean="0"/>
                  <a:t>của</a:t>
                </a:r>
                <a:r>
                  <a:rPr lang="en-US" sz="1400" dirty="0" smtClean="0"/>
                  <a:t> AP </a:t>
                </a:r>
                <a:r>
                  <a:rPr lang="en-US" sz="1400" dirty="0" err="1" smtClean="0"/>
                  <a:t>với</a:t>
                </a:r>
                <a:r>
                  <a:rPr lang="en-US" sz="1400" dirty="0" smtClean="0"/>
                  <a:t> </a:t>
                </a:r>
                <a:r>
                  <a:rPr lang="en-US" sz="1400" dirty="0" err="1" smtClean="0"/>
                  <a:t>IoU</a:t>
                </a:r>
                <a:r>
                  <a:rPr lang="en-US" sz="1400" dirty="0" smtClean="0"/>
                  <a:t> </a:t>
                </a:r>
                <a:r>
                  <a:rPr lang="en-US" sz="1400" dirty="0" err="1" smtClean="0"/>
                  <a:t>giao</a:t>
                </a:r>
                <a:r>
                  <a:rPr lang="en-US" sz="1400" dirty="0" smtClean="0"/>
                  <a:t> </a:t>
                </a:r>
                <a:r>
                  <a:rPr lang="en-US" sz="1400" dirty="0" err="1" smtClean="0"/>
                  <a:t>động</a:t>
                </a:r>
                <a:r>
                  <a:rPr lang="en-US" sz="1400" dirty="0" smtClean="0"/>
                  <a:t> </a:t>
                </a:r>
                <a:r>
                  <a:rPr lang="en-US" sz="1400" dirty="0" err="1" smtClean="0"/>
                  <a:t>từ</a:t>
                </a:r>
                <a:r>
                  <a:rPr lang="en-US" sz="1400" dirty="0" smtClean="0"/>
                  <a:t> 0.5 </a:t>
                </a:r>
                <a:r>
                  <a:rPr lang="en-US" sz="1400" dirty="0" err="1" smtClean="0"/>
                  <a:t>tới</a:t>
                </a:r>
                <a:r>
                  <a:rPr lang="en-US" sz="1400" dirty="0" smtClean="0"/>
                  <a:t> 0.95, </a:t>
                </a:r>
                <a:r>
                  <a:rPr lang="en-US" sz="1400" dirty="0" err="1" smtClean="0"/>
                  <a:t>bước</a:t>
                </a:r>
                <a:r>
                  <a:rPr lang="en-US" sz="1400" dirty="0" smtClean="0"/>
                  <a:t> </a:t>
                </a:r>
                <a:r>
                  <a:rPr lang="en-US" sz="1400" dirty="0" err="1" smtClean="0"/>
                  <a:t>nhảy</a:t>
                </a:r>
                <a:r>
                  <a:rPr lang="en-US" sz="1400" dirty="0" smtClean="0"/>
                  <a:t> 0.05</a:t>
                </a:r>
              </a:p>
              <a:p>
                <a:pPr lvl="1"/>
                <a:r>
                  <a:rPr lang="en-US" sz="1400" dirty="0" smtClean="0"/>
                  <a:t>AP </a:t>
                </a:r>
                <a:r>
                  <a:rPr lang="en-US" sz="1400" dirty="0" err="1" smtClean="0"/>
                  <a:t>IoU</a:t>
                </a:r>
                <a:r>
                  <a:rPr lang="en-US" sz="1400" dirty="0" smtClean="0"/>
                  <a:t>=.5 (PASCAL VOC): AP </a:t>
                </a:r>
                <a:r>
                  <a:rPr lang="en-US" sz="1400" dirty="0" err="1" smtClean="0"/>
                  <a:t>tại</a:t>
                </a:r>
                <a:r>
                  <a:rPr lang="en-US" sz="1400" dirty="0" smtClean="0"/>
                  <a:t> </a:t>
                </a:r>
                <a:r>
                  <a:rPr lang="en-US" sz="1400" dirty="0" err="1" smtClean="0"/>
                  <a:t>IoU</a:t>
                </a:r>
                <a:r>
                  <a:rPr lang="en-US" sz="1400" dirty="0" smtClean="0"/>
                  <a:t>=0.5</a:t>
                </a:r>
              </a:p>
              <a:p>
                <a:pPr lvl="1"/>
                <a:endParaRPr lang="en-US" sz="1400" dirty="0" smtClean="0"/>
              </a:p>
              <a:p>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4346164"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100" name="Picture 4" descr="https://miro.medium.com/max/1400/1*zqTL1KW1gwzion9jY8SjH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263" y="1282461"/>
            <a:ext cx="4574887" cy="213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92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recall </a:t>
            </a:r>
            <a:r>
              <a:rPr lang="en-US" dirty="0" err="1" smtClean="0"/>
              <a:t>trung</a:t>
            </a:r>
            <a:r>
              <a:rPr lang="en-US" dirty="0" smtClean="0"/>
              <a:t> </a:t>
            </a:r>
            <a:r>
              <a:rPr lang="en-US" dirty="0" err="1" smtClean="0"/>
              <a:t>bình</a:t>
            </a:r>
            <a:r>
              <a:rPr lang="en-US" dirty="0" smtClean="0"/>
              <a:t> (Average Recall)</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4527804" cy="3967800"/>
              </a:xfrm>
            </p:spPr>
            <p:txBody>
              <a:bodyPr/>
              <a:lstStyle/>
              <a:p>
                <a:r>
                  <a:rPr lang="en-US" dirty="0" smtClean="0"/>
                  <a:t>Trung </a:t>
                </a:r>
                <a:r>
                  <a:rPr lang="en-US" dirty="0" err="1" smtClean="0"/>
                  <a:t>bình</a:t>
                </a:r>
                <a:r>
                  <a:rPr lang="en-US" dirty="0" smtClean="0"/>
                  <a:t> </a:t>
                </a:r>
                <a:r>
                  <a:rPr lang="en-US" dirty="0" err="1" smtClean="0"/>
                  <a:t>giá</a:t>
                </a:r>
                <a:r>
                  <a:rPr lang="en-US" dirty="0" smtClean="0"/>
                  <a:t> </a:t>
                </a:r>
                <a:r>
                  <a:rPr lang="en-US" dirty="0" err="1" smtClean="0"/>
                  <a:t>trị</a:t>
                </a:r>
                <a:r>
                  <a:rPr lang="en-US" dirty="0" smtClean="0"/>
                  <a:t> recall </a:t>
                </a:r>
                <a:r>
                  <a:rPr lang="en-US" dirty="0" err="1" smtClean="0"/>
                  <a:t>khi</a:t>
                </a:r>
                <a:r>
                  <a:rPr lang="en-US" dirty="0" smtClean="0"/>
                  <a:t> </a:t>
                </a:r>
                <a:r>
                  <a:rPr lang="en-US" dirty="0" err="1" smtClean="0"/>
                  <a:t>IoU</a:t>
                </a:r>
                <a:r>
                  <a:rPr lang="en-US" dirty="0" smtClean="0"/>
                  <a:t> </a:t>
                </a:r>
                <a:r>
                  <a:rPr lang="en-US" dirty="0" err="1" smtClean="0"/>
                  <a:t>dao</a:t>
                </a:r>
                <a:r>
                  <a:rPr lang="en-US" dirty="0" smtClean="0"/>
                  <a:t> </a:t>
                </a:r>
                <a:r>
                  <a:rPr lang="en-US" dirty="0" err="1" smtClean="0"/>
                  <a:t>động</a:t>
                </a:r>
                <a:r>
                  <a:rPr lang="en-US" dirty="0" smtClean="0"/>
                  <a:t> </a:t>
                </a:r>
                <a:r>
                  <a:rPr lang="en-US" dirty="0" err="1" smtClean="0"/>
                  <a:t>trong</a:t>
                </a:r>
                <a:r>
                  <a:rPr lang="en-US" dirty="0" smtClean="0"/>
                  <a:t> </a:t>
                </a:r>
                <a:r>
                  <a:rPr lang="en-US" dirty="0" err="1" smtClean="0"/>
                  <a:t>khoảng</a:t>
                </a:r>
                <a:r>
                  <a:rPr lang="en-US" dirty="0" smtClean="0"/>
                  <a:t> [0.5,1.0]</a:t>
                </a:r>
              </a:p>
              <a:p>
                <a:endParaRPr lang="en-US" dirty="0"/>
              </a:p>
              <a:p>
                <a:r>
                  <a:rPr lang="en-US" dirty="0" err="1" smtClean="0"/>
                  <a:t>Công</a:t>
                </a:r>
                <a:r>
                  <a:rPr lang="en-US" dirty="0" smtClean="0"/>
                  <a:t> </a:t>
                </a:r>
                <a:r>
                  <a:rPr lang="en-US" dirty="0" err="1" smtClean="0"/>
                  <a:t>thức</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m:t>
                      </m:r>
                      <m:r>
                        <a:rPr lang="en-US" b="0" i="1" smtClean="0">
                          <a:latin typeface="Cambria Math" panose="02040503050406030204" pitchFamily="18" charset="0"/>
                        </a:rPr>
                        <m:t>=2</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r>
                            <a:rPr lang="en-US" b="0" i="1" smtClean="0">
                              <a:latin typeface="Cambria Math" panose="02040503050406030204" pitchFamily="18" charset="0"/>
                            </a:rPr>
                            <m:t>.5</m:t>
                          </m:r>
                        </m:sub>
                        <m:sup>
                          <m:r>
                            <a:rPr lang="en-US" b="0" i="1" smtClean="0">
                              <a:latin typeface="Cambria Math" panose="02040503050406030204" pitchFamily="18" charset="0"/>
                            </a:rPr>
                            <m:t>1</m:t>
                          </m:r>
                        </m:sup>
                        <m:e>
                          <m:r>
                            <a:rPr lang="en-US" b="0" i="1" smtClean="0">
                              <a:latin typeface="Cambria Math" panose="02040503050406030204" pitchFamily="18" charset="0"/>
                            </a:rPr>
                            <m:t>𝑟𝑒𝑐𝑎𝑙𝑙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d>
                          <m:r>
                            <a:rPr lang="en-US" b="0" i="1" smtClean="0">
                              <a:latin typeface="Cambria Math" panose="02040503050406030204" pitchFamily="18" charset="0"/>
                            </a:rPr>
                            <m:t>𝑑𝑜</m:t>
                          </m:r>
                        </m:e>
                      </m:nary>
                    </m:oMath>
                  </m:oMathPara>
                </a14:m>
                <a:endParaRPr lang="en-US" dirty="0" smtClean="0"/>
              </a:p>
              <a:p>
                <a:pPr marL="114300" indent="0">
                  <a:buNone/>
                </a:pPr>
                <a:r>
                  <a:rPr lang="en-US" dirty="0" err="1" smtClean="0"/>
                  <a:t>Với</a:t>
                </a:r>
                <a:r>
                  <a:rPr lang="en-US" dirty="0" smtClean="0"/>
                  <a:t> o </a:t>
                </a:r>
                <a:r>
                  <a:rPr lang="en-US" dirty="0" err="1" smtClean="0"/>
                  <a:t>là</a:t>
                </a:r>
                <a:r>
                  <a:rPr lang="en-US" dirty="0" smtClean="0"/>
                  <a:t> </a:t>
                </a:r>
                <a:r>
                  <a:rPr lang="en-US" dirty="0" err="1" smtClean="0"/>
                  <a:t>IoU</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4527804"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20" y="1127846"/>
            <a:ext cx="3078480" cy="3078480"/>
          </a:xfrm>
          <a:prstGeom prst="rect">
            <a:avLst/>
          </a:prstGeom>
        </p:spPr>
      </p:pic>
    </p:spTree>
    <p:extLst>
      <p:ext uri="{BB962C8B-B14F-4D97-AF65-F5344CB8AC3E}">
        <p14:creationId xmlns:p14="http://schemas.microsoft.com/office/powerpoint/2010/main" val="12679615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6</a:t>
            </a:r>
            <a:r>
              <a:rPr lang="vi-VN" dirty="0" smtClean="0"/>
              <a:t>: </a:t>
            </a: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59036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nhận</a:t>
            </a:r>
            <a:r>
              <a:rPr lang="en-US" sz="2000" b="1" dirty="0" smtClean="0"/>
              <a:t> </a:t>
            </a:r>
            <a:r>
              <a:rPr lang="en-US" sz="2000" b="1" dirty="0" err="1" smtClean="0"/>
              <a:t>diện</a:t>
            </a:r>
            <a:r>
              <a:rPr lang="en-US" sz="2000" b="1" dirty="0" smtClean="0"/>
              <a:t> </a:t>
            </a:r>
            <a:r>
              <a:rPr lang="en-US" sz="2000" b="1" dirty="0" err="1" smtClean="0"/>
              <a:t>vật</a:t>
            </a:r>
            <a:r>
              <a:rPr lang="en-US" sz="2000" b="1" dirty="0" smtClean="0"/>
              <a:t> </a:t>
            </a:r>
            <a:r>
              <a:rPr lang="en-US" sz="2000" b="1" dirty="0" err="1" smtClean="0"/>
              <a:t>thể</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smtClean="0"/>
              <a:t>Case study 1: Yolo</a:t>
            </a:r>
          </a:p>
          <a:p>
            <a:pPr indent="-355600">
              <a:buSzPts val="2000"/>
              <a:buFont typeface="Arial"/>
              <a:buAutoNum type="arabicPeriod"/>
            </a:pPr>
            <a:r>
              <a:rPr lang="en-US" sz="2000" b="1" dirty="0" smtClean="0"/>
              <a:t>Case study 2: </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Detectron2</a:t>
            </a:r>
            <a:endParaRPr lang="en-US" dirty="0"/>
          </a:p>
        </p:txBody>
      </p:sp>
      <p:sp>
        <p:nvSpPr>
          <p:cNvPr id="7" name="Text Placeholder 6"/>
          <p:cNvSpPr>
            <a:spLocks noGrp="1"/>
          </p:cNvSpPr>
          <p:nvPr>
            <p:ph type="body" idx="1"/>
          </p:nvPr>
        </p:nvSpPr>
        <p:spPr>
          <a:xfrm>
            <a:off x="310896" y="676656"/>
            <a:ext cx="4089887" cy="3967800"/>
          </a:xfrm>
        </p:spPr>
        <p:txBody>
          <a:bodyPr/>
          <a:lstStyle/>
          <a:p>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Meta AI Research, </a:t>
            </a:r>
            <a:r>
              <a:rPr lang="en-US" dirty="0" err="1" smtClean="0"/>
              <a:t>cung</a:t>
            </a:r>
            <a:r>
              <a:rPr lang="en-US" dirty="0" smtClean="0"/>
              <a:t> </a:t>
            </a:r>
            <a:r>
              <a:rPr lang="en-US" dirty="0" err="1" smtClean="0"/>
              <a:t>cấp</a:t>
            </a:r>
            <a:r>
              <a:rPr lang="en-US" dirty="0" smtClean="0"/>
              <a:t> </a:t>
            </a:r>
            <a:r>
              <a:rPr lang="en-US" dirty="0" err="1" smtClean="0"/>
              <a:t>thuật</a:t>
            </a:r>
            <a:r>
              <a:rPr lang="en-US" dirty="0" smtClean="0"/>
              <a:t> </a:t>
            </a:r>
            <a:r>
              <a:rPr lang="en-US" dirty="0" err="1" smtClean="0"/>
              <a:t>toán</a:t>
            </a:r>
            <a:r>
              <a:rPr lang="en-US" dirty="0" smtClean="0"/>
              <a:t> SOTA </a:t>
            </a:r>
            <a:r>
              <a:rPr lang="en-US" dirty="0" err="1" smtClean="0"/>
              <a:t>cho</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Cung</a:t>
            </a:r>
            <a:r>
              <a:rPr lang="en-US" dirty="0" smtClean="0"/>
              <a:t> </a:t>
            </a:r>
            <a:r>
              <a:rPr lang="en-US" dirty="0" err="1" smtClean="0"/>
              <a:t>cấp</a:t>
            </a:r>
            <a:r>
              <a:rPr lang="en-US" dirty="0" smtClean="0"/>
              <a:t> </a:t>
            </a:r>
            <a:r>
              <a:rPr lang="en-US" dirty="0" err="1" smtClean="0"/>
              <a:t>mô</a:t>
            </a:r>
            <a:r>
              <a:rPr lang="en-US" dirty="0" smtClean="0"/>
              <a:t> </a:t>
            </a:r>
            <a:r>
              <a:rPr lang="en-US" dirty="0" err="1" smtClean="0"/>
              <a:t>hình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endParaRPr lang="en-US" dirty="0" smtClean="0"/>
          </a:p>
          <a:p>
            <a:r>
              <a:rPr lang="en-US" dirty="0" err="1" smtClean="0"/>
              <a:t>Mô</a:t>
            </a:r>
            <a:r>
              <a:rPr lang="en-US" dirty="0" smtClean="0"/>
              <a:t> </a:t>
            </a:r>
            <a:r>
              <a:rPr lang="en-US" dirty="0" err="1" smtClean="0"/>
              <a:t>hình</a:t>
            </a:r>
            <a:r>
              <a:rPr lang="en-US" dirty="0" smtClean="0"/>
              <a:t> </a:t>
            </a:r>
            <a:r>
              <a:rPr lang="en-US" dirty="0" err="1" smtClean="0"/>
              <a:t>chủ</a:t>
            </a:r>
            <a:r>
              <a:rPr lang="en-US" dirty="0" smtClean="0"/>
              <a:t> </a:t>
            </a:r>
            <a:r>
              <a:rPr lang="en-US" dirty="0" err="1" smtClean="0"/>
              <a:t>yếu</a:t>
            </a:r>
            <a:r>
              <a:rPr lang="en-US" dirty="0" smtClean="0"/>
              <a:t> </a:t>
            </a:r>
            <a:r>
              <a:rPr lang="en-US" dirty="0" err="1" smtClean="0"/>
              <a:t>là</a:t>
            </a:r>
            <a:r>
              <a:rPr lang="en-US" dirty="0" smtClean="0"/>
              <a:t> Mask-RCNN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450" y="980280"/>
            <a:ext cx="4241059" cy="2663385"/>
          </a:xfrm>
          <a:prstGeom prst="rect">
            <a:avLst/>
          </a:prstGeom>
        </p:spPr>
      </p:pic>
    </p:spTree>
    <p:extLst>
      <p:ext uri="{BB962C8B-B14F-4D97-AF65-F5344CB8AC3E}">
        <p14:creationId xmlns:p14="http://schemas.microsoft.com/office/powerpoint/2010/main" val="1473488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a:t>
            </a:r>
            <a:r>
              <a:rPr lang="en-US" dirty="0" err="1" smtClean="0"/>
              <a:t>mdetection</a:t>
            </a:r>
            <a:endParaRPr lang="en-US" dirty="0"/>
          </a:p>
        </p:txBody>
      </p:sp>
      <p:sp>
        <p:nvSpPr>
          <p:cNvPr id="7" name="Text Placeholder 6"/>
          <p:cNvSpPr>
            <a:spLocks noGrp="1"/>
          </p:cNvSpPr>
          <p:nvPr>
            <p:ph type="body" idx="1"/>
          </p:nvPr>
        </p:nvSpPr>
        <p:spPr>
          <a:xfrm>
            <a:off x="310896" y="676656"/>
            <a:ext cx="7549053" cy="2397284"/>
          </a:xfrm>
        </p:spPr>
        <p:txBody>
          <a:bodyPr>
            <a:normAutofit fontScale="85000" lnSpcReduction="10000"/>
          </a:bodyPr>
          <a:lstStyle/>
          <a:p>
            <a:r>
              <a:rPr lang="en-US" dirty="0" err="1" smtClean="0"/>
              <a:t>Thư</a:t>
            </a:r>
            <a:r>
              <a:rPr lang="en-US" dirty="0" smtClean="0"/>
              <a:t> </a:t>
            </a:r>
            <a:r>
              <a:rPr lang="en-US" dirty="0" err="1" smtClean="0"/>
              <a:t>viện</a:t>
            </a:r>
            <a:r>
              <a:rPr lang="en-US" dirty="0" smtClean="0"/>
              <a:t> </a:t>
            </a:r>
            <a:r>
              <a:rPr lang="en-US" dirty="0" err="1" smtClean="0"/>
              <a:t>opensource</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a:t>
            </a:r>
            <a:r>
              <a:rPr lang="en-US" dirty="0" err="1" smtClean="0"/>
              <a:t>OpenMMLab</a:t>
            </a:r>
            <a:endParaRPr lang="en-US" dirty="0" smtClean="0"/>
          </a:p>
          <a:p>
            <a:r>
              <a:rPr lang="en-US" dirty="0" err="1" smtClean="0"/>
              <a:t>Một</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dữ</a:t>
            </a:r>
            <a:r>
              <a:rPr lang="en-US" dirty="0" smtClean="0"/>
              <a:t> </a:t>
            </a:r>
            <a:r>
              <a:rPr lang="en-US" dirty="0" err="1" smtClean="0"/>
              <a:t>án</a:t>
            </a:r>
            <a:r>
              <a:rPr lang="en-US" dirty="0" smtClean="0"/>
              <a:t> </a:t>
            </a:r>
            <a:r>
              <a:rPr lang="en-US" dirty="0" err="1" smtClean="0"/>
              <a:t>của</a:t>
            </a:r>
            <a:r>
              <a:rPr lang="en-US" dirty="0" smtClean="0"/>
              <a:t> </a:t>
            </a:r>
            <a:r>
              <a:rPr lang="en-US" dirty="0" err="1" smtClean="0"/>
              <a:t>hệ</a:t>
            </a:r>
            <a:r>
              <a:rPr lang="en-US" dirty="0" smtClean="0"/>
              <a:t> </a:t>
            </a:r>
            <a:r>
              <a:rPr lang="en-US" dirty="0" err="1" smtClean="0"/>
              <a:t>sinh</a:t>
            </a:r>
            <a:r>
              <a:rPr lang="en-US" dirty="0" smtClean="0"/>
              <a:t> </a:t>
            </a:r>
            <a:r>
              <a:rPr lang="en-US" dirty="0" err="1" smtClean="0"/>
              <a:t>thái</a:t>
            </a:r>
            <a:r>
              <a:rPr lang="en-US" dirty="0" smtClean="0"/>
              <a:t> </a:t>
            </a:r>
            <a:r>
              <a:rPr lang="en-US" dirty="0" err="1" smtClean="0"/>
              <a:t>OpenMMLab</a:t>
            </a:r>
            <a:endParaRPr lang="en-US" dirty="0" smtClean="0"/>
          </a:p>
          <a:p>
            <a:r>
              <a:rPr lang="en-US" dirty="0" err="1" smtClean="0"/>
              <a:t>Rất</a:t>
            </a:r>
            <a:r>
              <a:rPr lang="en-US" dirty="0" smtClean="0"/>
              <a:t> </a:t>
            </a:r>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sẵn</a:t>
            </a:r>
            <a:r>
              <a:rPr lang="en-US" dirty="0" smtClean="0"/>
              <a:t>: Faster RCNN, </a:t>
            </a:r>
            <a:r>
              <a:rPr lang="en-US" dirty="0" err="1" smtClean="0"/>
              <a:t>RetinaNet</a:t>
            </a:r>
            <a:r>
              <a:rPr lang="en-US" dirty="0" smtClean="0"/>
              <a:t>, Yolov3, </a:t>
            </a:r>
            <a:r>
              <a:rPr lang="en-US" dirty="0" err="1" smtClean="0"/>
              <a:t>Detr</a:t>
            </a:r>
            <a:endParaRPr lang="en-US" dirty="0" smtClean="0"/>
          </a:p>
          <a:p>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r>
              <a:rPr lang="en-US" dirty="0" smtClean="0"/>
              <a:t> </a:t>
            </a:r>
            <a:r>
              <a:rPr lang="en-US" dirty="0" err="1" smtClean="0"/>
              <a:t>trong</a:t>
            </a:r>
            <a:r>
              <a:rPr lang="en-US" dirty="0" smtClean="0"/>
              <a:t> Model Zoo</a:t>
            </a:r>
          </a:p>
          <a:p>
            <a:r>
              <a:rPr lang="en-US" dirty="0" err="1" smtClean="0"/>
              <a:t>Tốc</a:t>
            </a:r>
            <a:r>
              <a:rPr lang="en-US" dirty="0" smtClean="0"/>
              <a:t> </a:t>
            </a:r>
            <a:r>
              <a:rPr lang="en-US" dirty="0" err="1" smtClean="0"/>
              <a:t>độ</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nhanh</a:t>
            </a:r>
            <a:r>
              <a:rPr lang="en-US" dirty="0" smtClean="0"/>
              <a:t> </a:t>
            </a:r>
            <a:r>
              <a:rPr lang="en-US" dirty="0" err="1" smtClean="0"/>
              <a:t>hơn</a:t>
            </a:r>
            <a:r>
              <a:rPr lang="en-US" dirty="0" smtClean="0"/>
              <a:t> </a:t>
            </a: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khác</a:t>
            </a:r>
            <a:r>
              <a:rPr lang="en-US" dirty="0" smtClean="0"/>
              <a:t> </a:t>
            </a:r>
            <a:r>
              <a:rPr lang="en-US" dirty="0" err="1" smtClean="0"/>
              <a:t>như</a:t>
            </a:r>
            <a:r>
              <a:rPr lang="en-US" dirty="0" smtClean="0"/>
              <a:t> Detectron2, </a:t>
            </a:r>
            <a:r>
              <a:rPr lang="en-US" dirty="0" err="1" smtClean="0"/>
              <a:t>maskrcnn</a:t>
            </a:r>
            <a:r>
              <a:rPr lang="en-US" dirty="0" smtClean="0"/>
              <a:t>-benchmark.</a:t>
            </a:r>
          </a:p>
          <a:p>
            <a:r>
              <a:rPr lang="en-US" dirty="0" err="1" smtClean="0"/>
              <a:t>Giải</a:t>
            </a:r>
            <a:r>
              <a:rPr lang="en-US" dirty="0" smtClean="0"/>
              <a:t> </a:t>
            </a:r>
            <a:r>
              <a:rPr lang="en-US" dirty="0" err="1" smtClean="0"/>
              <a:t>nhất</a:t>
            </a:r>
            <a:r>
              <a:rPr lang="en-US" dirty="0" smtClean="0"/>
              <a:t> COCO Detection Challenge 2018</a:t>
            </a:r>
            <a:endParaRPr lang="en-US" dirty="0"/>
          </a:p>
          <a:p>
            <a:r>
              <a:rPr lang="en-US" dirty="0" smtClean="0">
                <a:hlinkClick r:id="rId3"/>
              </a:rPr>
              <a:t>Link</a:t>
            </a:r>
            <a:r>
              <a:rPr lang="en-US" dirty="0" smtClean="0"/>
              <a:t> </a:t>
            </a:r>
            <a:r>
              <a:rPr lang="en-US" dirty="0" err="1" smtClean="0"/>
              <a:t>đến</a:t>
            </a:r>
            <a:r>
              <a:rPr lang="en-US" dirty="0" smtClean="0"/>
              <a:t> </a:t>
            </a:r>
            <a:r>
              <a:rPr lang="en-US" dirty="0" err="1" smtClean="0"/>
              <a:t>thư</a:t>
            </a:r>
            <a:r>
              <a:rPr lang="en-US" dirty="0" smtClean="0"/>
              <a:t> </a:t>
            </a:r>
            <a:r>
              <a:rPr lang="en-US" dirty="0" err="1" smtClean="0"/>
              <a:t>viện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1026" name="Picture 2" descr="https://user-images.githubusercontent.com/12907710/137271636-56ba1cd2-b110-4812-8221-b4c120320aa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070" y="3275805"/>
            <a:ext cx="7003982" cy="149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02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Serie</a:t>
            </a:r>
            <a:r>
              <a:rPr lang="en-US" dirty="0" smtClean="0"/>
              <a:t> YOLO</a:t>
            </a:r>
            <a:endParaRPr lang="en-US" dirty="0"/>
          </a:p>
        </p:txBody>
      </p:sp>
      <p:sp>
        <p:nvSpPr>
          <p:cNvPr id="3" name="Text Placeholder 2"/>
          <p:cNvSpPr>
            <a:spLocks noGrp="1"/>
          </p:cNvSpPr>
          <p:nvPr>
            <p:ph type="body" idx="1"/>
          </p:nvPr>
        </p:nvSpPr>
        <p:spPr/>
        <p:txBody>
          <a:bodyPr/>
          <a:lstStyle/>
          <a:p>
            <a:r>
              <a:rPr lang="en-US" dirty="0"/>
              <a:t>YOLOv5: </a:t>
            </a:r>
            <a:r>
              <a:rPr lang="en-US" dirty="0">
                <a:hlinkClick r:id="rId2"/>
              </a:rPr>
              <a:t>https://github.com/ultralytics/yolov5</a:t>
            </a:r>
            <a:r>
              <a:rPr lang="en-US" dirty="0"/>
              <a:t> </a:t>
            </a:r>
          </a:p>
          <a:p>
            <a:r>
              <a:rPr lang="en-US" dirty="0"/>
              <a:t>YOLOv8: </a:t>
            </a:r>
            <a:r>
              <a:rPr lang="en-US" dirty="0">
                <a:hlinkClick r:id="rId3"/>
              </a:rPr>
              <a:t>https://github.com/ultralytics/ultralytics</a:t>
            </a:r>
            <a:r>
              <a:rPr lang="en-US" dirty="0"/>
              <a:t> </a:t>
            </a:r>
          </a:p>
          <a:p>
            <a:r>
              <a:rPr lang="en-US" dirty="0"/>
              <a:t>YOLOv7: </a:t>
            </a:r>
            <a:r>
              <a:rPr lang="en-US" dirty="0">
                <a:hlinkClick r:id="rId4"/>
              </a:rPr>
              <a:t>https://github.com/WongKinYiu/yolov7</a:t>
            </a:r>
            <a:r>
              <a:rPr lang="en-US" dirty="0"/>
              <a:t> </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576308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898235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err="1"/>
              <a:t>Yolo</a:t>
            </a:r>
            <a:r>
              <a:rPr lang="fr-FR" dirty="0"/>
              <a:t> on VOC</a:t>
            </a:r>
          </a:p>
          <a:p>
            <a:r>
              <a:rPr lang="fr-FR" dirty="0" err="1"/>
              <a:t>MaskRCNN</a:t>
            </a:r>
            <a:r>
              <a:rPr lang="fr-FR" dirty="0"/>
              <a:t> on pedestrian </a:t>
            </a:r>
            <a:r>
              <a:rPr lang="fr-FR" dirty="0" err="1"/>
              <a:t>detection</a:t>
            </a:r>
            <a:r>
              <a:rPr lang="fr-FR" dirty="0"/>
              <a:t> and </a:t>
            </a:r>
            <a:r>
              <a:rPr lang="fr-FR" dirty="0" smtClean="0"/>
              <a:t>segmentation</a:t>
            </a:r>
          </a:p>
          <a:p>
            <a:r>
              <a:rPr lang="fr-FR" dirty="0" err="1" smtClean="0"/>
              <a:t>Ví</a:t>
            </a:r>
            <a:r>
              <a:rPr lang="fr-FR" dirty="0" smtClean="0"/>
              <a:t> </a:t>
            </a:r>
            <a:r>
              <a:rPr lang="fr-FR" dirty="0" err="1" smtClean="0"/>
              <a:t>dụ</a:t>
            </a:r>
            <a:r>
              <a:rPr lang="fr-FR" dirty="0" smtClean="0"/>
              <a:t> </a:t>
            </a:r>
            <a:r>
              <a:rPr lang="fr-FR" dirty="0" err="1" smtClean="0"/>
              <a:t>sử</a:t>
            </a:r>
            <a:r>
              <a:rPr lang="fr-FR" dirty="0" smtClean="0"/>
              <a:t> </a:t>
            </a:r>
            <a:r>
              <a:rPr lang="fr-FR" dirty="0" err="1" smtClean="0"/>
              <a:t>dụng</a:t>
            </a:r>
            <a:r>
              <a:rPr lang="fr-FR" dirty="0" smtClean="0"/>
              <a:t> detection2</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normAutofit fontScale="70000" lnSpcReduction="20000"/>
          </a:bodyPr>
          <a:lstStyle/>
          <a:p>
            <a:r>
              <a:rPr lang="vi-VN" dirty="0"/>
              <a:t>region proposal: Vùng đề xuất, là những vùng mà có khả năng chứa đối tượng hoặc hình ảnh ở bên trong nó.</a:t>
            </a:r>
          </a:p>
          <a:p>
            <a:r>
              <a:rPr lang="vi-VN" dirty="0"/>
              <a:t>bounding box: Là hình chữ nhật được vẽ bao quan đối tượng nhằm xác định đối tượng.</a:t>
            </a:r>
          </a:p>
          <a:p>
            <a:r>
              <a:rPr lang="vi-VN" dirty="0"/>
              <a:t>offsets: Là các tham số giúp xác định bounding box bao gồm tâm của bounding box (x,y) và chiều dài, chiều rộng (w,h).</a:t>
            </a:r>
          </a:p>
          <a:p>
            <a:r>
              <a:rPr lang="vi-VN" dirty="0"/>
              <a:t>anchor box: Chính là một bounding box cơ sở để xác định bounding box bao quanh vật thể dựa trên các phép dịch tâm và scale kích thước chiều dài, rộng. Mỗi loại anchor box sẽ phù hợp để tìm ra bounding box cho 1 loại vật thể đặc trưng. Chẳng hạn vật thể là con người thường có chiều cao &gt; chiều rộng trong khi đoàn tàu sẽ có chiều rộng lớn hơn nhiều lần chiều cao.</a:t>
            </a:r>
          </a:p>
          <a:p>
            <a:r>
              <a:rPr lang="vi-VN" dirty="0"/>
              <a:t>feature: Các đặc trưng được tạo ra từ một mạng deep CNN chẳng hạn Alexnet hoặc VGG16 giúp nhận diện nhãn của hình ảnh.</a:t>
            </a:r>
          </a:p>
          <a:p>
            <a:r>
              <a:rPr lang="vi-VN" dirty="0"/>
              <a:t>pipeline: Là một tợp hợp các bước xử lý liên tiếp nhận đầu vào là dữ liệu (ảnh, âm thanh, các trường dữ liệu) và trả ra kết quả dự báo ở output</a:t>
            </a:r>
            <a:r>
              <a:rPr lang="vi-VN" dirty="0" smtClean="0"/>
              <a:t>.</a:t>
            </a:r>
            <a:endParaRPr lang="en-US" dirty="0" smtClean="0"/>
          </a:p>
          <a:p>
            <a:r>
              <a:rPr lang="en-US" dirty="0" smtClean="0"/>
              <a:t>Confidence loss</a:t>
            </a:r>
          </a:p>
          <a:p>
            <a:r>
              <a:rPr lang="en-US" dirty="0" smtClean="0"/>
              <a:t>Regression loss (localization loss)</a:t>
            </a:r>
          </a:p>
          <a:p>
            <a:r>
              <a:rPr lang="en-US" dirty="0" err="1" smtClean="0"/>
              <a:t>IoU</a:t>
            </a:r>
            <a:endParaRPr lang="en-US" dirty="0" smtClean="0"/>
          </a:p>
          <a:p>
            <a:r>
              <a:rPr lang="en-US" dirty="0" smtClean="0"/>
              <a:t>Aspect ratio: </a:t>
            </a:r>
            <a:r>
              <a:rPr lang="vi-VN" dirty="0" smtClean="0"/>
              <a:t>Tỷ </a:t>
            </a:r>
            <a:r>
              <a:rPr lang="vi-VN" dirty="0"/>
              <a:t>lệ cạnh, được đo bằng tỷ lệ giữa w/h nhằm xác định hình dạng tương đối của khung hình bao chứa vật thể. Chẳng hạn nếu vật thể là người thường có aspect ratio = 1:3 hoặc xe cộ nhìn từ phía trước là 1:1.</a:t>
            </a: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ROI align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4094847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75588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Hard negative sampling</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866685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YOLOv3</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623752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smtClean="0">
                <a:ea typeface="+mj-lt"/>
                <a:cs typeface="+mj-lt"/>
              </a:rPr>
              <a:t>Mô</a:t>
            </a:r>
            <a:r>
              <a:rPr lang="fr-FR" dirty="0" smtClean="0">
                <a:ea typeface="+mj-lt"/>
                <a:cs typeface="+mj-lt"/>
              </a:rPr>
              <a:t> </a:t>
            </a:r>
            <a:r>
              <a:rPr lang="fr-FR" dirty="0" err="1" smtClean="0">
                <a:ea typeface="+mj-lt"/>
                <a:cs typeface="+mj-lt"/>
              </a:rPr>
              <a:t>hình</a:t>
            </a:r>
            <a:r>
              <a:rPr lang="fr-FR" dirty="0" smtClean="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smtClean="0"/>
              <a:t>Dự</a:t>
            </a:r>
            <a:r>
              <a:rPr lang="en-US" dirty="0" smtClean="0"/>
              <a:t> </a:t>
            </a:r>
            <a:r>
              <a:rPr lang="en-US" dirty="0" err="1" smtClean="0"/>
              <a:t>đoán</a:t>
            </a:r>
            <a:r>
              <a:rPr lang="en-US" dirty="0" smtClean="0"/>
              <a:t> ở </a:t>
            </a:r>
            <a:r>
              <a:rPr lang="en-US" dirty="0" err="1" smtClean="0"/>
              <a:t>nhiều</a:t>
            </a:r>
            <a:r>
              <a:rPr lang="en-US" dirty="0" smtClean="0"/>
              <a:t> </a:t>
            </a:r>
            <a:r>
              <a:rPr lang="en-US" dirty="0" err="1" smtClean="0"/>
              <a:t>kích</a:t>
            </a:r>
            <a:r>
              <a:rPr lang="en-US" dirty="0" smtClean="0"/>
              <a:t> </a:t>
            </a:r>
            <a:r>
              <a:rPr lang="en-US" dirty="0" err="1" smtClean="0"/>
              <a:t>cỡ</a:t>
            </a:r>
            <a:r>
              <a:rPr lang="en-US" dirty="0" smtClean="0"/>
              <a:t> (</a:t>
            </a:r>
            <a:r>
              <a:rPr lang="fr-FR" dirty="0" err="1" smtClean="0">
                <a:ea typeface="+mj-lt"/>
                <a:cs typeface="+mj-lt"/>
              </a:rPr>
              <a:t>multiscale</a:t>
            </a:r>
            <a:r>
              <a:rPr lang="fr-FR" dirty="0" smtClean="0">
                <a:cs typeface="Calibri Light"/>
              </a:rPr>
              <a:t> </a:t>
            </a:r>
            <a:r>
              <a:rPr lang="fr-FR" dirty="0" err="1">
                <a:cs typeface="Calibri Light"/>
              </a:rPr>
              <a:t>prediction</a:t>
            </a:r>
            <a:r>
              <a:rPr lang="en-US" dirty="0" smtClean="0"/>
              <a:t>)</a:t>
            </a:r>
          </a:p>
          <a:p>
            <a:r>
              <a:rPr lang="fr-FR" dirty="0" err="1" smtClean="0"/>
              <a:t>Đầu</a:t>
            </a:r>
            <a:r>
              <a:rPr lang="fr-FR" dirty="0" smtClean="0"/>
              <a:t> </a:t>
            </a:r>
            <a:r>
              <a:rPr lang="fr-FR" dirty="0" err="1" smtClean="0"/>
              <a:t>vào</a:t>
            </a:r>
            <a:r>
              <a:rPr lang="fr-FR" dirty="0" smtClean="0"/>
              <a:t>: </a:t>
            </a:r>
            <a:r>
              <a:rPr lang="fr-FR" dirty="0" err="1" smtClean="0"/>
              <a:t>ảnh</a:t>
            </a:r>
            <a:r>
              <a:rPr lang="fr-FR" dirty="0" smtClean="0"/>
              <a:t> </a:t>
            </a:r>
            <a:r>
              <a:rPr lang="fr-FR" dirty="0" err="1" smtClean="0"/>
              <a:t>kích</a:t>
            </a:r>
            <a:r>
              <a:rPr lang="fr-FR" dirty="0" smtClean="0"/>
              <a:t> </a:t>
            </a:r>
            <a:r>
              <a:rPr lang="fr-FR" dirty="0" err="1" smtClean="0"/>
              <a:t>thước</a:t>
            </a:r>
            <a:r>
              <a:rPr lang="fr-FR" dirty="0" smtClean="0"/>
              <a:t> 416x416</a:t>
            </a:r>
          </a:p>
          <a:p>
            <a:r>
              <a:rPr lang="fr-FR" dirty="0" err="1" smtClean="0">
                <a:cs typeface="Calibri"/>
              </a:rPr>
              <a:t>Đầu</a:t>
            </a:r>
            <a:r>
              <a:rPr lang="fr-FR" dirty="0" smtClean="0">
                <a:cs typeface="Calibri"/>
              </a:rPr>
              <a:t> ra: </a:t>
            </a:r>
            <a:r>
              <a:rPr lang="fr-FR" dirty="0" err="1" smtClean="0">
                <a:cs typeface="Calibri"/>
              </a:rPr>
              <a:t>vector</a:t>
            </a:r>
            <a:r>
              <a:rPr lang="fr-FR" dirty="0" smtClean="0">
                <a:cs typeface="Calibri"/>
              </a:rPr>
              <a:t> N*N*B</a:t>
            </a:r>
            <a:r>
              <a:rPr lang="fr-FR" dirty="0">
                <a:cs typeface="Calibri"/>
              </a:rPr>
              <a:t>*(5+C</a:t>
            </a:r>
            <a:r>
              <a:rPr lang="fr-FR" dirty="0" smtClean="0">
                <a:cs typeface="Calibri"/>
              </a:rPr>
              <a:t>)</a:t>
            </a:r>
            <a:endParaRPr lang="fr-FR" dirty="0">
              <a:cs typeface="Calibri"/>
            </a:endParaRP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Bài</a:t>
            </a:r>
            <a:r>
              <a:rPr lang="en-US" dirty="0" smtClean="0"/>
              <a:t> </a:t>
            </a:r>
            <a:r>
              <a:rPr lang="en-US" dirty="0" err="1" smtClean="0"/>
              <a:t>toán</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endParaRPr lang="en-US" dirty="0"/>
          </a:p>
        </p:txBody>
      </p:sp>
      <p:sp>
        <p:nvSpPr>
          <p:cNvPr id="7" name="Text Placeholder 6"/>
          <p:cNvSpPr>
            <a:spLocks noGrp="1"/>
          </p:cNvSpPr>
          <p:nvPr>
            <p:ph type="body" idx="1"/>
          </p:nvPr>
        </p:nvSpPr>
        <p:spPr>
          <a:xfrm>
            <a:off x="310896" y="676656"/>
            <a:ext cx="4909690" cy="3967800"/>
          </a:xfrm>
        </p:spPr>
        <p:txBody>
          <a:bodyPr>
            <a:normAutofit fontScale="92500" lnSpcReduction="20000"/>
          </a:bodyPr>
          <a:lstStyle/>
          <a:p>
            <a:r>
              <a:rPr lang="en-US" dirty="0" err="1" smtClean="0"/>
              <a:t>Mục</a:t>
            </a:r>
            <a:r>
              <a:rPr lang="en-US" dirty="0" smtClean="0"/>
              <a:t> </a:t>
            </a:r>
            <a:r>
              <a:rPr lang="en-US" dirty="0" err="1" smtClean="0"/>
              <a:t>đích</a:t>
            </a:r>
            <a:r>
              <a:rPr lang="en-US" dirty="0" smtClean="0"/>
              <a:t>: </a:t>
            </a:r>
          </a:p>
          <a:p>
            <a:pPr lvl="1"/>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thông</a:t>
            </a:r>
            <a:r>
              <a:rPr lang="en-US" dirty="0" smtClean="0"/>
              <a:t> qua </a:t>
            </a:r>
            <a:r>
              <a:rPr lang="en-US" dirty="0" err="1" smtClean="0"/>
              <a:t>việc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hộp</a:t>
            </a:r>
            <a:r>
              <a:rPr lang="en-US" dirty="0" smtClean="0"/>
              <a:t> (bounding box)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a:t>
            </a:r>
          </a:p>
          <a:p>
            <a:pPr lvl="1"/>
            <a:r>
              <a:rPr lang="en-US" dirty="0" err="1" smtClean="0"/>
              <a:t>Xác</a:t>
            </a:r>
            <a:r>
              <a:rPr lang="en-US" dirty="0" smtClean="0"/>
              <a:t> </a:t>
            </a:r>
            <a:r>
              <a:rPr lang="en-US" dirty="0" err="1" smtClean="0"/>
              <a:t>định</a:t>
            </a:r>
            <a:r>
              <a:rPr lang="en-US" dirty="0" smtClean="0"/>
              <a:t> </a:t>
            </a:r>
            <a:r>
              <a:rPr lang="en-US" dirty="0" err="1" smtClean="0"/>
              <a:t>nhãn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hộp</a:t>
            </a:r>
            <a:endParaRPr lang="en-US" dirty="0" smtClean="0"/>
          </a:p>
          <a:p>
            <a:pPr lvl="1"/>
            <a:endParaRPr lang="en-US" dirty="0"/>
          </a:p>
          <a:p>
            <a:r>
              <a:rPr lang="en-US" dirty="0" err="1" smtClean="0"/>
              <a:t>Đầu</a:t>
            </a:r>
            <a:r>
              <a:rPr lang="en-US" dirty="0" smtClean="0"/>
              <a:t> </a:t>
            </a:r>
            <a:r>
              <a:rPr lang="en-US" dirty="0" err="1" smtClean="0"/>
              <a:t>vào</a:t>
            </a:r>
            <a:r>
              <a:rPr lang="en-US" dirty="0" smtClean="0"/>
              <a:t>: </a:t>
            </a:r>
            <a:r>
              <a:rPr lang="en-US" dirty="0" err="1" smtClean="0"/>
              <a:t>ảnh</a:t>
            </a:r>
            <a:r>
              <a:rPr lang="en-US" dirty="0" smtClean="0"/>
              <a:t> </a:t>
            </a:r>
            <a:r>
              <a:rPr lang="en-US" dirty="0" err="1" smtClean="0"/>
              <a:t>chứa</a:t>
            </a:r>
            <a:r>
              <a:rPr lang="en-US" dirty="0" smtClean="0"/>
              <a:t> </a:t>
            </a:r>
            <a:r>
              <a:rPr lang="en-US" dirty="0" err="1" smtClean="0"/>
              <a:t>một</a:t>
            </a:r>
            <a:r>
              <a:rPr lang="en-US" dirty="0" smtClean="0"/>
              <a:t> </a:t>
            </a:r>
            <a:r>
              <a:rPr lang="en-US" dirty="0" err="1" smtClean="0"/>
              <a:t>hoặc</a:t>
            </a:r>
            <a:r>
              <a:rPr lang="en-US" dirty="0" smtClean="0"/>
              <a:t> </a:t>
            </a:r>
            <a:r>
              <a:rPr lang="en-US" dirty="0" err="1" smtClean="0"/>
              <a:t>nhiều</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Đầu</a:t>
            </a:r>
            <a:r>
              <a:rPr lang="en-US" dirty="0" smtClean="0"/>
              <a:t> </a:t>
            </a:r>
            <a:r>
              <a:rPr lang="en-US" dirty="0" err="1" smtClean="0"/>
              <a:t>ra</a:t>
            </a:r>
            <a:r>
              <a:rPr lang="en-US" dirty="0" smtClean="0"/>
              <a:t>: </a:t>
            </a:r>
            <a:r>
              <a:rPr lang="en-US" dirty="0" err="1" smtClean="0"/>
              <a:t>bbox</a:t>
            </a:r>
            <a:r>
              <a:rPr lang="en-US" dirty="0" smtClean="0"/>
              <a:t> </a:t>
            </a:r>
            <a:r>
              <a:rPr lang="en-US" dirty="0" err="1" smtClean="0"/>
              <a:t>xung</a:t>
            </a:r>
            <a:r>
              <a:rPr lang="en-US" dirty="0" smtClean="0"/>
              <a:t> </a:t>
            </a:r>
            <a:r>
              <a:rPr lang="en-US" dirty="0" err="1" smtClean="0"/>
              <a:t>quanh</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mỗi</a:t>
            </a:r>
            <a:r>
              <a:rPr lang="en-US" dirty="0" smtClean="0"/>
              <a:t> </a:t>
            </a:r>
            <a:r>
              <a:rPr lang="en-US" dirty="0" err="1" smtClean="0"/>
              <a:t>bbox</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nhãn</a:t>
            </a:r>
            <a:r>
              <a:rPr lang="en-US" dirty="0" smtClean="0"/>
              <a:t>.</a:t>
            </a:r>
          </a:p>
          <a:p>
            <a:r>
              <a:rPr lang="en-US" dirty="0" err="1" smtClean="0"/>
              <a:t>Nhãn</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cũng</a:t>
            </a:r>
            <a:r>
              <a:rPr lang="en-US" dirty="0" smtClean="0"/>
              <a:t> </a:t>
            </a:r>
            <a:r>
              <a:rPr lang="en-US" dirty="0" err="1" smtClean="0"/>
              <a:t>là</a:t>
            </a:r>
            <a:r>
              <a:rPr lang="en-US" dirty="0" smtClean="0"/>
              <a:t> </a:t>
            </a:r>
            <a:r>
              <a:rPr lang="en-US" dirty="0" err="1" smtClean="0"/>
              <a:t>bbox</a:t>
            </a:r>
            <a:r>
              <a:rPr lang="en-US" dirty="0" smtClean="0"/>
              <a:t> </a:t>
            </a:r>
            <a:r>
              <a:rPr lang="en-US" dirty="0" err="1" smtClean="0"/>
              <a:t>và</a:t>
            </a:r>
            <a:r>
              <a:rPr lang="en-US" dirty="0" smtClean="0"/>
              <a:t> </a:t>
            </a:r>
            <a:r>
              <a:rPr lang="en-US" dirty="0" err="1" smtClean="0"/>
              <a:t>nhãn</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cần</a:t>
            </a:r>
            <a:r>
              <a:rPr lang="en-US" dirty="0" smtClean="0"/>
              <a:t> </a:t>
            </a:r>
            <a:r>
              <a:rPr lang="en-US" dirty="0" err="1" smtClean="0"/>
              <a:t>ít</a:t>
            </a:r>
            <a:r>
              <a:rPr lang="en-US" dirty="0" smtClean="0"/>
              <a:t> </a:t>
            </a:r>
            <a:r>
              <a:rPr lang="en-US" dirty="0" err="1" smtClean="0"/>
              <a:t>tính</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hơn</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a:t>
            </a:r>
          </a:p>
          <a:p>
            <a:r>
              <a:rPr lang="en-US" dirty="0" err="1" smtClean="0"/>
              <a:t>Có</a:t>
            </a:r>
            <a:r>
              <a:rPr lang="en-US" dirty="0" smtClean="0"/>
              <a:t> </a:t>
            </a:r>
            <a:r>
              <a:rPr lang="en-US" dirty="0" err="1" smtClean="0"/>
              <a:t>thể</a:t>
            </a:r>
            <a:r>
              <a:rPr lang="en-US" dirty="0" smtClean="0"/>
              <a:t> </a:t>
            </a:r>
            <a:r>
              <a:rPr lang="en-US" dirty="0" err="1" smtClean="0"/>
              <a:t>suy</a:t>
            </a:r>
            <a:r>
              <a:rPr lang="en-US" dirty="0" smtClean="0"/>
              <a:t> </a:t>
            </a:r>
            <a:r>
              <a:rPr lang="en-US" dirty="0" err="1" smtClean="0"/>
              <a:t>ra</a:t>
            </a:r>
            <a:r>
              <a:rPr lang="en-US" dirty="0" smtClean="0"/>
              <a:t> </a:t>
            </a:r>
            <a:r>
              <a:rPr lang="en-US" dirty="0" err="1" smtClean="0"/>
              <a:t>nhãn</a:t>
            </a:r>
            <a:r>
              <a:rPr lang="en-US" dirty="0" smtClean="0"/>
              <a:t> </a:t>
            </a:r>
            <a:r>
              <a:rPr lang="en-US" dirty="0" err="1" smtClean="0"/>
              <a:t>cho</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từ</a:t>
            </a:r>
            <a:r>
              <a:rPr lang="en-US" dirty="0" smtClean="0"/>
              <a:t> </a:t>
            </a:r>
            <a:r>
              <a:rPr lang="en-US" dirty="0" err="1" smtClean="0"/>
              <a:t>nhãn</a:t>
            </a:r>
            <a:r>
              <a:rPr lang="en-US" dirty="0" smtClean="0"/>
              <a:t> </a:t>
            </a:r>
            <a:r>
              <a:rPr lang="en-US" dirty="0" err="1" smtClean="0"/>
              <a:t>của</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Image Classification vs. Object Detection vs. Image Segmentation | by  Pulkit Sharma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271" y="1602617"/>
            <a:ext cx="3506979" cy="21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11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r>
              <a:rPr lang="en-US" dirty="0" smtClean="0"/>
              <a:t> </a:t>
            </a:r>
            <a:endParaRPr lang="en-US" dirty="0"/>
          </a:p>
        </p:txBody>
      </p:sp>
      <p:sp>
        <p:nvSpPr>
          <p:cNvPr id="5" name="Text Placeholder 4"/>
          <p:cNvSpPr>
            <a:spLocks noGrp="1"/>
          </p:cNvSpPr>
          <p:nvPr>
            <p:ph type="body" idx="1"/>
          </p:nvPr>
        </p:nvSpPr>
        <p:spPr>
          <a:xfrm>
            <a:off x="310896" y="676657"/>
            <a:ext cx="4014361" cy="2433668"/>
          </a:xfrm>
        </p:spPr>
        <p:txBody>
          <a:bodyPr>
            <a:normAutofit fontScale="92500" lnSpcReduction="20000"/>
          </a:bodyPr>
          <a:lstStyle/>
          <a:p>
            <a:r>
              <a:rPr lang="en-US" dirty="0" err="1" smtClean="0"/>
              <a:t>Thể</a:t>
            </a:r>
            <a:r>
              <a:rPr lang="en-US" dirty="0" smtClean="0"/>
              <a:t> </a:t>
            </a:r>
            <a:r>
              <a:rPr lang="en-US" dirty="0" err="1" smtClean="0"/>
              <a:t>thao</a:t>
            </a:r>
            <a:r>
              <a:rPr lang="en-US" dirty="0" smtClean="0"/>
              <a:t>: </a:t>
            </a:r>
            <a:r>
              <a:rPr lang="en-US" dirty="0" err="1" smtClean="0"/>
              <a:t>theo</a:t>
            </a:r>
            <a:r>
              <a:rPr lang="en-US" dirty="0" smtClean="0"/>
              <a:t> </a:t>
            </a:r>
            <a:r>
              <a:rPr lang="en-US" dirty="0" err="1" smtClean="0"/>
              <a:t>dõi</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quả</a:t>
            </a:r>
            <a:r>
              <a:rPr lang="en-US" dirty="0" smtClean="0"/>
              <a:t> </a:t>
            </a:r>
            <a:r>
              <a:rPr lang="en-US" dirty="0" err="1" smtClean="0"/>
              <a:t>bóng</a:t>
            </a:r>
            <a:r>
              <a:rPr lang="en-US" dirty="0" smtClean="0"/>
              <a:t>, </a:t>
            </a:r>
            <a:r>
              <a:rPr lang="en-US" dirty="0" err="1" smtClean="0"/>
              <a:t>cầu</a:t>
            </a:r>
            <a:r>
              <a:rPr lang="en-US" dirty="0" smtClean="0"/>
              <a:t> </a:t>
            </a:r>
            <a:r>
              <a:rPr lang="en-US" dirty="0" err="1" smtClean="0"/>
              <a:t>thủ</a:t>
            </a:r>
            <a:r>
              <a:rPr lang="en-US" dirty="0" smtClean="0"/>
              <a:t>), </a:t>
            </a:r>
            <a:r>
              <a:rPr lang="en-US" dirty="0" err="1" smtClean="0"/>
              <a:t>từ</a:t>
            </a:r>
            <a:r>
              <a:rPr lang="en-US" dirty="0" smtClean="0"/>
              <a:t> </a:t>
            </a:r>
            <a:r>
              <a:rPr lang="en-US" dirty="0" err="1" smtClean="0"/>
              <a:t>đó</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dữ</a:t>
            </a:r>
            <a:r>
              <a:rPr lang="en-US" dirty="0" smtClean="0"/>
              <a:t> </a:t>
            </a:r>
            <a:r>
              <a:rPr lang="en-US" dirty="0" err="1" smtClean="0"/>
              <a:t>liệu</a:t>
            </a:r>
            <a:r>
              <a:rPr lang="en-US" dirty="0" smtClean="0"/>
              <a:t>.</a:t>
            </a:r>
          </a:p>
          <a:p>
            <a:r>
              <a:rPr lang="en-US" dirty="0" smtClean="0"/>
              <a:t>An </a:t>
            </a:r>
            <a:r>
              <a:rPr lang="en-US" dirty="0" err="1" smtClean="0"/>
              <a:t>ninh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theo</a:t>
            </a:r>
            <a:r>
              <a:rPr lang="en-US" dirty="0" smtClean="0"/>
              <a:t> </a:t>
            </a:r>
            <a:r>
              <a:rPr lang="en-US" dirty="0" err="1" smtClean="0"/>
              <a:t>dõi</a:t>
            </a:r>
            <a:r>
              <a:rPr lang="en-US" dirty="0" smtClean="0"/>
              <a:t> </a:t>
            </a:r>
            <a:r>
              <a:rPr lang="en-US" dirty="0" err="1" smtClean="0"/>
              <a:t>người</a:t>
            </a:r>
            <a:r>
              <a:rPr lang="en-US" dirty="0" smtClean="0"/>
              <a:t>, </a:t>
            </a:r>
            <a:r>
              <a:rPr lang="en-US" dirty="0" err="1" smtClean="0"/>
              <a:t>phương</a:t>
            </a:r>
            <a:r>
              <a:rPr lang="en-US" dirty="0" smtClean="0"/>
              <a:t> </a:t>
            </a:r>
            <a:r>
              <a:rPr lang="en-US" dirty="0" err="1" smtClean="0"/>
              <a:t>tiện</a:t>
            </a:r>
            <a:r>
              <a:rPr lang="en-US" dirty="0" smtClean="0"/>
              <a:t>.</a:t>
            </a:r>
          </a:p>
          <a:p>
            <a:r>
              <a:rPr lang="en-US" dirty="0" smtClean="0"/>
              <a:t>Y </a:t>
            </a:r>
            <a:r>
              <a:rPr lang="en-US" dirty="0" err="1" smtClean="0"/>
              <a:t>tế</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hạt</a:t>
            </a:r>
            <a:r>
              <a:rPr lang="en-US" dirty="0" smtClean="0"/>
              <a:t> </a:t>
            </a:r>
            <a:r>
              <a:rPr lang="en-US" dirty="0" err="1" smtClean="0"/>
              <a:t>cấu</a:t>
            </a:r>
            <a:r>
              <a:rPr lang="en-US" dirty="0" smtClean="0"/>
              <a:t> </a:t>
            </a:r>
            <a:r>
              <a:rPr lang="en-US" dirty="0" err="1" smtClean="0"/>
              <a:t>thành</a:t>
            </a:r>
            <a:r>
              <a:rPr lang="en-US" dirty="0" smtClean="0"/>
              <a:t> </a:t>
            </a:r>
            <a:r>
              <a:rPr lang="en-US" dirty="0" err="1" smtClean="0"/>
              <a:t>ung</a:t>
            </a:r>
            <a:r>
              <a:rPr lang="en-US" dirty="0" smtClean="0"/>
              <a:t> </a:t>
            </a:r>
            <a:r>
              <a:rPr lang="en-US" dirty="0" err="1" smtClean="0"/>
              <a:t>thư</a:t>
            </a:r>
            <a:endParaRPr lang="en-US" dirty="0" smtClean="0"/>
          </a:p>
          <a:p>
            <a:r>
              <a:rPr lang="en-US" dirty="0" err="1" smtClean="0"/>
              <a:t>Xe</a:t>
            </a:r>
            <a:r>
              <a:rPr lang="en-US" dirty="0" smtClean="0"/>
              <a:t> </a:t>
            </a:r>
            <a:r>
              <a:rPr lang="en-US" dirty="0" err="1" smtClean="0"/>
              <a:t>tự</a:t>
            </a:r>
            <a:r>
              <a:rPr lang="en-US" dirty="0" smtClean="0"/>
              <a:t> </a:t>
            </a:r>
            <a:r>
              <a:rPr lang="en-US" dirty="0" err="1" smtClean="0"/>
              <a:t>lái</a:t>
            </a:r>
            <a:r>
              <a:rPr lang="en-US" dirty="0" smtClean="0"/>
              <a:t>: </a:t>
            </a:r>
            <a:r>
              <a:rPr lang="en-US" dirty="0" err="1" smtClean="0"/>
              <a:t>theo</a:t>
            </a:r>
            <a:r>
              <a:rPr lang="en-US" dirty="0" smtClean="0"/>
              <a:t> </a:t>
            </a:r>
            <a:r>
              <a:rPr lang="en-US" dirty="0" err="1" smtClean="0"/>
              <a:t>dõi</a:t>
            </a:r>
            <a:r>
              <a:rPr lang="en-US" dirty="0" smtClean="0"/>
              <a:t> </a:t>
            </a:r>
            <a:r>
              <a:rPr lang="en-US" dirty="0" err="1" smtClean="0"/>
              <a:t>và</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xung</a:t>
            </a:r>
            <a:r>
              <a:rPr lang="en-US" dirty="0" smtClean="0"/>
              <a:t> </a:t>
            </a:r>
            <a:r>
              <a:rPr lang="en-US" dirty="0" err="1" smtClean="0"/>
              <a:t>quanh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Application of Object Detection in Real life - Pixel Solution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70" y="2987749"/>
            <a:ext cx="3944630" cy="17843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bject detectio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5" y="3049037"/>
            <a:ext cx="2583542" cy="16617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sors | Free Full-Text | Automated Lung Nodule Detection and  Classification Using Deep Learning Combined with Multiple Strategies | HT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70" y="1315584"/>
            <a:ext cx="4030080" cy="135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19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a:xfrm>
            <a:off x="310896" y="676655"/>
            <a:ext cx="3484927" cy="3427511"/>
          </a:xfrm>
        </p:spPr>
        <p:txBody>
          <a:bodyPr>
            <a:normAutofit fontScale="85000" lnSpcReduction="20000"/>
          </a:bodyPr>
          <a:lstStyle/>
          <a:p>
            <a:r>
              <a:rPr lang="en-US" dirty="0" err="1" smtClean="0"/>
              <a:t>Mô</a:t>
            </a:r>
            <a:r>
              <a:rPr lang="en-US" dirty="0" smtClean="0"/>
              <a:t> </a:t>
            </a:r>
            <a:r>
              <a:rPr lang="en-US" dirty="0" err="1" smtClean="0"/>
              <a:t>hình</a:t>
            </a:r>
            <a:r>
              <a:rPr lang="en-US" dirty="0" smtClean="0"/>
              <a:t> </a:t>
            </a:r>
            <a:r>
              <a:rPr lang="en-US" dirty="0" err="1" smtClean="0"/>
              <a:t>một</a:t>
            </a:r>
            <a:r>
              <a:rPr lang="en-US" dirty="0" smtClean="0"/>
              <a:t> </a:t>
            </a:r>
            <a:r>
              <a:rPr lang="en-US" dirty="0" err="1" smtClean="0"/>
              <a:t>giai</a:t>
            </a:r>
            <a:r>
              <a:rPr lang="en-US" dirty="0" smtClean="0"/>
              <a:t> </a:t>
            </a:r>
            <a:r>
              <a:rPr lang="en-US" dirty="0" err="1" smtClean="0"/>
              <a:t>đoạn</a:t>
            </a:r>
            <a:r>
              <a:rPr lang="en-US" dirty="0" smtClean="0"/>
              <a:t>:  </a:t>
            </a:r>
            <a:r>
              <a:rPr lang="en-US" dirty="0" err="1" smtClean="0"/>
              <a:t>hộp</a:t>
            </a:r>
            <a:r>
              <a:rPr lang="en-US" dirty="0" smtClean="0"/>
              <a:t> </a:t>
            </a:r>
            <a:r>
              <a:rPr lang="en-US" dirty="0" err="1" smtClean="0"/>
              <a:t>và</a:t>
            </a:r>
            <a:r>
              <a:rPr lang="en-US" dirty="0" smtClean="0"/>
              <a:t> </a:t>
            </a:r>
            <a:r>
              <a:rPr lang="en-US" dirty="0" err="1" smtClean="0"/>
              <a:t>nhãn</a:t>
            </a:r>
            <a:r>
              <a:rPr lang="en-US" dirty="0" smtClean="0"/>
              <a:t> </a:t>
            </a:r>
            <a:r>
              <a:rPr lang="en-US" dirty="0" err="1" smtClean="0"/>
              <a:t>các</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 qua </a:t>
            </a:r>
            <a:r>
              <a:rPr lang="en-US" dirty="0" err="1" smtClean="0"/>
              <a:t>một</a:t>
            </a:r>
            <a:r>
              <a:rPr lang="en-US" dirty="0" smtClean="0"/>
              <a:t> </a:t>
            </a:r>
            <a:r>
              <a:rPr lang="en-US" dirty="0" err="1" smtClean="0"/>
              <a:t>bước</a:t>
            </a:r>
            <a:r>
              <a:rPr lang="en-US" dirty="0" smtClean="0"/>
              <a:t> </a:t>
            </a:r>
            <a:r>
              <a:rPr lang="en-US" dirty="0" err="1" smtClean="0"/>
              <a:t>và</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mỏ</a:t>
            </a:r>
            <a:r>
              <a:rPr lang="en-US" dirty="0" smtClean="0"/>
              <a:t> neo.</a:t>
            </a:r>
          </a:p>
          <a:p>
            <a:pPr lvl="1"/>
            <a:r>
              <a:rPr lang="en-US" dirty="0" smtClean="0"/>
              <a:t>YOLO</a:t>
            </a:r>
          </a:p>
          <a:p>
            <a:pPr lvl="1"/>
            <a:r>
              <a:rPr lang="en-US" dirty="0" smtClean="0"/>
              <a:t>SSD</a:t>
            </a:r>
          </a:p>
          <a:p>
            <a:pPr lvl="1"/>
            <a:r>
              <a:rPr lang="en-US" dirty="0" err="1" smtClean="0"/>
              <a:t>RetinaNet</a:t>
            </a:r>
            <a:endParaRPr lang="en-US" dirty="0" smtClean="0"/>
          </a:p>
          <a:p>
            <a:pPr lvl="1"/>
            <a:r>
              <a:rPr lang="en-US" dirty="0" smtClean="0"/>
              <a:t>DETR</a:t>
            </a:r>
          </a:p>
          <a:p>
            <a:pPr marL="584200" lvl="1" indent="0">
              <a:buNone/>
            </a:pPr>
            <a:endParaRPr lang="en-US" dirty="0" smtClean="0"/>
          </a:p>
          <a:p>
            <a:pPr marL="584200" lvl="1" indent="0">
              <a:buNone/>
            </a:pPr>
            <a:endParaRPr lang="en-US" dirty="0"/>
          </a:p>
          <a:p>
            <a:r>
              <a:rPr lang="en-US" dirty="0" err="1" smtClean="0"/>
              <a:t>Mô</a:t>
            </a:r>
            <a:r>
              <a:rPr lang="en-US" dirty="0" smtClean="0"/>
              <a:t> </a:t>
            </a:r>
            <a:r>
              <a:rPr lang="en-US" dirty="0" err="1" smtClean="0"/>
              <a:t>hình</a:t>
            </a:r>
            <a:r>
              <a:rPr lang="en-US" dirty="0" smtClean="0"/>
              <a:t> 2 </a:t>
            </a:r>
            <a:r>
              <a:rPr lang="en-US" dirty="0" err="1" smtClean="0"/>
              <a:t>giai</a:t>
            </a:r>
            <a:r>
              <a:rPr lang="en-US" dirty="0" smtClean="0"/>
              <a:t> </a:t>
            </a:r>
            <a:r>
              <a:rPr lang="en-US" dirty="0" err="1" smtClean="0"/>
              <a:t>đoạn</a:t>
            </a:r>
            <a:r>
              <a:rPr lang="en-US" dirty="0" smtClean="0"/>
              <a:t>: </a:t>
            </a:r>
            <a:r>
              <a:rPr lang="en-US" dirty="0" err="1" smtClean="0"/>
              <a:t>phần</a:t>
            </a:r>
            <a:r>
              <a:rPr lang="en-US" dirty="0" smtClean="0"/>
              <a:t> </a:t>
            </a:r>
            <a:r>
              <a:rPr lang="en-US" dirty="0" err="1" smtClean="0"/>
              <a:t>một</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vùng</a:t>
            </a:r>
            <a:r>
              <a:rPr lang="en-US" dirty="0" smtClean="0"/>
              <a:t> </a:t>
            </a:r>
            <a:r>
              <a:rPr lang="en-US" dirty="0" err="1" smtClean="0"/>
              <a:t>có</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phần</a:t>
            </a:r>
            <a:r>
              <a:rPr lang="en-US" dirty="0" smtClean="0"/>
              <a:t> </a:t>
            </a:r>
            <a:r>
              <a:rPr lang="en-US" dirty="0" err="1" smtClean="0"/>
              <a:t>hai</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các</a:t>
            </a:r>
            <a:r>
              <a:rPr lang="en-US" dirty="0" smtClean="0"/>
              <a:t> </a:t>
            </a:r>
            <a:r>
              <a:rPr lang="en-US" dirty="0" err="1" smtClean="0"/>
              <a:t>vùng</a:t>
            </a:r>
            <a:r>
              <a:rPr lang="en-US" dirty="0" smtClean="0"/>
              <a:t> </a:t>
            </a:r>
            <a:r>
              <a:rPr lang="en-US" dirty="0" err="1" smtClean="0"/>
              <a:t>đó</a:t>
            </a:r>
            <a:r>
              <a:rPr lang="en-US" dirty="0" smtClean="0"/>
              <a:t>. </a:t>
            </a:r>
          </a:p>
          <a:p>
            <a:pPr lvl="1"/>
            <a:r>
              <a:rPr lang="en-US" dirty="0" smtClean="0"/>
              <a:t>Fast R-CNN</a:t>
            </a:r>
          </a:p>
          <a:p>
            <a:pPr lvl="1"/>
            <a:r>
              <a:rPr lang="en-US" dirty="0" smtClean="0"/>
              <a:t>Faster R-CNN</a:t>
            </a:r>
          </a:p>
          <a:p>
            <a:pPr lvl="1"/>
            <a:r>
              <a:rPr lang="en-US" dirty="0" smtClean="0"/>
              <a:t>Mask R-CNN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6" name="Picture 2" descr="Two-stage vs. Proposed. (a) The two-stage approach separates th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823" y="1200920"/>
            <a:ext cx="5225327" cy="293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72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7284</TotalTime>
  <Words>4676</Words>
  <Application>Microsoft Office PowerPoint</Application>
  <PresentationFormat>On-screen Show (16:9)</PresentationFormat>
  <Paragraphs>508</Paragraphs>
  <Slides>64</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64</vt:i4>
      </vt:variant>
    </vt:vector>
  </HeadingPairs>
  <TitlesOfParts>
    <vt:vector size="72" baseType="lpstr">
      <vt:lpstr>Arial</vt:lpstr>
      <vt:lpstr>Arial,Sans-Serif</vt:lpstr>
      <vt:lpstr>Calibri</vt:lpstr>
      <vt:lpstr>Calibri Light</vt:lpstr>
      <vt:lpstr>Cambria Math</vt:lpstr>
      <vt:lpstr>Wingdings</vt:lpstr>
      <vt:lpstr>Simple Light</vt:lpstr>
      <vt:lpstr>Simple Light</vt:lpstr>
      <vt:lpstr>Deep Learning Bài 8: Nhận diện vật thể (Object Detection)</vt:lpstr>
      <vt:lpstr>Giảng viên và Trợ giảng</vt:lpstr>
      <vt:lpstr>Giảng viên và Trợ giảng (hỗ trợ)</vt:lpstr>
      <vt:lpstr>Giới thiệu mentor </vt:lpstr>
      <vt:lpstr>Nội dung</vt:lpstr>
      <vt:lpstr>Phần 1: Nhận diện vật thể</vt:lpstr>
      <vt:lpstr>Bài toán nhận diện vật thể</vt:lpstr>
      <vt:lpstr>Ứng dụng </vt:lpstr>
      <vt:lpstr>Mô hình phổ biến</vt:lpstr>
      <vt:lpstr>Phần 2: Các kiến trúc một giai đoạn</vt:lpstr>
      <vt:lpstr>You only look once (Yolo v1)</vt:lpstr>
      <vt:lpstr>You only look once (Yolo v1)</vt:lpstr>
      <vt:lpstr>Phương pháp gán nhãn cho từng ô</vt:lpstr>
      <vt:lpstr>Đầu ra của YOLO</vt:lpstr>
      <vt:lpstr>You only look once (Yolo)</vt:lpstr>
      <vt:lpstr>Cấu trúc mô hình</vt:lpstr>
      <vt:lpstr>Hàm mất mát</vt:lpstr>
      <vt:lpstr>Non-max suppression (NMS)</vt:lpstr>
      <vt:lpstr>Code YOLOv1</vt:lpstr>
      <vt:lpstr>Vấn đề của YOLOv1</vt:lpstr>
      <vt:lpstr>YOLOv2 (2016)</vt:lpstr>
      <vt:lpstr>Anchor box</vt:lpstr>
      <vt:lpstr>Cách gán gt box cho anchor</vt:lpstr>
      <vt:lpstr>Mô hình Darknet-19</vt:lpstr>
      <vt:lpstr>Single Shot MultiBox Detetor (SSD)</vt:lpstr>
      <vt:lpstr>SSD</vt:lpstr>
      <vt:lpstr>Đa độ phân giải (multiscale object detection)</vt:lpstr>
      <vt:lpstr>RetinaNet</vt:lpstr>
      <vt:lpstr>Hàm Cross Entropy cân bằng</vt:lpstr>
      <vt:lpstr>Hàm focal loss</vt:lpstr>
      <vt:lpstr>Mô hình một giai đoạn</vt:lpstr>
      <vt:lpstr>Phần 3: Các kiến trúc hai giai đoạn</vt:lpstr>
      <vt:lpstr>R-CNNs</vt:lpstr>
      <vt:lpstr>Selective search</vt:lpstr>
      <vt:lpstr>Fast RCNN</vt:lpstr>
      <vt:lpstr>ROI Pooling</vt:lpstr>
      <vt:lpstr>Faster RCNN</vt:lpstr>
      <vt:lpstr>Mask-RCNN</vt:lpstr>
      <vt:lpstr>Mô hình hai giai đoạn</vt:lpstr>
      <vt:lpstr>Code su dung detectron2</vt:lpstr>
      <vt:lpstr>Phần 5: Cách đánh giá mô hình</vt:lpstr>
      <vt:lpstr>Điều kiện phát hiện đúng</vt:lpstr>
      <vt:lpstr>Precision/Recall</vt:lpstr>
      <vt:lpstr>Độ recall trung bình (Average Precision)</vt:lpstr>
      <vt:lpstr>Độ chính xác trung bình (Average Precision)</vt:lpstr>
      <vt:lpstr>Độ chính xác trung bình (Average Precision)</vt:lpstr>
      <vt:lpstr>Độ chính xác trung bình (Average Precision)</vt:lpstr>
      <vt:lpstr>Độ recall trung bình (Average Recall)</vt:lpstr>
      <vt:lpstr>Phần 6: Các thư viện phổ biến</vt:lpstr>
      <vt:lpstr>Detectron2</vt:lpstr>
      <vt:lpstr>mmdetection</vt:lpstr>
      <vt:lpstr>Serie YOLO</vt:lpstr>
      <vt:lpstr>Phần 5: Bài tập và thảo luận</vt:lpstr>
      <vt:lpstr>Tóm tắt</vt:lpstr>
      <vt:lpstr>Bài tập</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197</cp:revision>
  <dcterms:modified xsi:type="dcterms:W3CDTF">2023-06-04T19:37:35Z</dcterms:modified>
</cp:coreProperties>
</file>